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4.jpg" ContentType="image/jpeg"/>
  <Override PartName="/ppt/notesSlides/notesSlide4.xml" ContentType="application/vnd.openxmlformats-officedocument.presentationml.notesSlide+xml"/>
  <Override PartName="/ppt/media/image5.jpg" ContentType="image/jpeg"/>
  <Override PartName="/ppt/notesSlides/notesSlide5.xml" ContentType="application/vnd.openxmlformats-officedocument.presentationml.notesSlide+xml"/>
  <Override PartName="/ppt/media/image7.JPG" ContentType="image/jpeg"/>
  <Override PartName="/ppt/notesSlides/notesSlide6.xml" ContentType="application/vnd.openxmlformats-officedocument.presentationml.notesSlide+xml"/>
  <Override PartName="/ppt/media/image8.jpg" ContentType="image/jpeg"/>
  <Override PartName="/ppt/media/image9.jpg" ContentType="image/jpeg"/>
  <Override PartName="/ppt/notesSlides/notesSlide7.xml" ContentType="application/vnd.openxmlformats-officedocument.presentationml.notesSlide+xml"/>
  <Override PartName="/ppt/media/image10.jp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20.jpg" ContentType="image/jpeg"/>
  <Override PartName="/ppt/notesSlides/notesSlide16.xml" ContentType="application/vnd.openxmlformats-officedocument.presentationml.notesSlide+xml"/>
  <Override PartName="/ppt/media/image21.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6" r:id="rId2"/>
    <p:sldId id="276" r:id="rId3"/>
    <p:sldId id="257" r:id="rId4"/>
    <p:sldId id="320" r:id="rId5"/>
    <p:sldId id="282" r:id="rId6"/>
    <p:sldId id="336" r:id="rId7"/>
    <p:sldId id="340" r:id="rId8"/>
    <p:sldId id="344" r:id="rId9"/>
    <p:sldId id="346" r:id="rId10"/>
    <p:sldId id="306" r:id="rId11"/>
    <p:sldId id="349" r:id="rId12"/>
    <p:sldId id="350" r:id="rId13"/>
    <p:sldId id="353" r:id="rId14"/>
    <p:sldId id="355" r:id="rId15"/>
    <p:sldId id="289" r:id="rId16"/>
    <p:sldId id="359" r:id="rId17"/>
    <p:sldId id="361" r:id="rId18"/>
    <p:sldId id="391" r:id="rId19"/>
    <p:sldId id="363" r:id="rId20"/>
    <p:sldId id="364" r:id="rId21"/>
    <p:sldId id="295" r:id="rId22"/>
    <p:sldId id="313" r:id="rId23"/>
    <p:sldId id="368" r:id="rId24"/>
    <p:sldId id="371" r:id="rId25"/>
    <p:sldId id="299" r:id="rId26"/>
    <p:sldId id="373" r:id="rId27"/>
    <p:sldId id="271" r:id="rId28"/>
    <p:sldId id="272" r:id="rId29"/>
    <p:sldId id="392" r:id="rId30"/>
  </p:sldIdLst>
  <p:sldSz cx="12192000" cy="6858000"/>
  <p:notesSz cx="12192000" cy="6858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55" autoAdjust="0"/>
    <p:restoredTop sz="88256" autoAdjust="0"/>
  </p:normalViewPr>
  <p:slideViewPr>
    <p:cSldViewPr>
      <p:cViewPr varScale="1">
        <p:scale>
          <a:sx n="102" d="100"/>
          <a:sy n="102" d="100"/>
        </p:scale>
        <p:origin x="1140" y="96"/>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FC020B0F-BA8F-442B-97C9-683055498039}" type="datetimeFigureOut">
              <a:rPr lang="tr-TR" smtClean="0"/>
              <a:t>7.07.2021</a:t>
            </a:fld>
            <a:endParaRPr lang="tr-TR"/>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AEBCCE99-06E5-4CF4-89D4-E930B0837EC0}" type="slidenum">
              <a:rPr lang="tr-TR" smtClean="0"/>
              <a:t>‹#›</a:t>
            </a:fld>
            <a:endParaRPr lang="tr-TR"/>
          </a:p>
        </p:txBody>
      </p:sp>
    </p:spTree>
    <p:extLst>
      <p:ext uri="{BB962C8B-B14F-4D97-AF65-F5344CB8AC3E}">
        <p14:creationId xmlns:p14="http://schemas.microsoft.com/office/powerpoint/2010/main" val="19402612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AEBCCE99-06E5-4CF4-89D4-E930B0837EC0}" type="slidenum">
              <a:rPr lang="tr-TR" smtClean="0"/>
              <a:t>1</a:t>
            </a:fld>
            <a:endParaRPr lang="tr-TR"/>
          </a:p>
        </p:txBody>
      </p:sp>
    </p:spTree>
    <p:extLst>
      <p:ext uri="{BB962C8B-B14F-4D97-AF65-F5344CB8AC3E}">
        <p14:creationId xmlns:p14="http://schemas.microsoft.com/office/powerpoint/2010/main" val="13137713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Communication cables got snagged on the pipes and communication was lost</a:t>
            </a:r>
          </a:p>
          <a:p>
            <a:r>
              <a:rPr lang="en-US" dirty="0" smtClean="0"/>
              <a:t>Operators have to be well trained on how to use robots in disasters</a:t>
            </a:r>
            <a:endParaRPr lang="tr-TR" dirty="0" smtClean="0"/>
          </a:p>
          <a:p>
            <a:r>
              <a:rPr lang="en-US" dirty="0" smtClean="0"/>
              <a:t>Researchers have to become familiar with the various technologies used in mobile robots</a:t>
            </a:r>
          </a:p>
          <a:p>
            <a:endParaRPr lang="en-US" dirty="0" smtClean="0"/>
          </a:p>
          <a:p>
            <a:endParaRPr lang="tr-TR" dirty="0"/>
          </a:p>
        </p:txBody>
      </p:sp>
      <p:sp>
        <p:nvSpPr>
          <p:cNvPr id="4" name="Slide Number Placeholder 3"/>
          <p:cNvSpPr>
            <a:spLocks noGrp="1"/>
          </p:cNvSpPr>
          <p:nvPr>
            <p:ph type="sldNum" sz="quarter" idx="10"/>
          </p:nvPr>
        </p:nvSpPr>
        <p:spPr/>
        <p:txBody>
          <a:bodyPr/>
          <a:lstStyle/>
          <a:p>
            <a:fld id="{AEBCCE99-06E5-4CF4-89D4-E930B0837EC0}" type="slidenum">
              <a:rPr lang="tr-TR" smtClean="0"/>
              <a:t>18</a:t>
            </a:fld>
            <a:endParaRPr lang="tr-TR"/>
          </a:p>
        </p:txBody>
      </p:sp>
    </p:spTree>
    <p:extLst>
      <p:ext uri="{BB962C8B-B14F-4D97-AF65-F5344CB8AC3E}">
        <p14:creationId xmlns:p14="http://schemas.microsoft.com/office/powerpoint/2010/main" val="4254315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Colossus robot, assisted the Paris Firefighter Brigade in extinguishing the fire</a:t>
            </a:r>
          </a:p>
          <a:p>
            <a:endParaRPr lang="tr-TR" dirty="0"/>
          </a:p>
        </p:txBody>
      </p:sp>
      <p:sp>
        <p:nvSpPr>
          <p:cNvPr id="4" name="Slide Number Placeholder 3"/>
          <p:cNvSpPr>
            <a:spLocks noGrp="1"/>
          </p:cNvSpPr>
          <p:nvPr>
            <p:ph type="sldNum" sz="quarter" idx="10"/>
          </p:nvPr>
        </p:nvSpPr>
        <p:spPr/>
        <p:txBody>
          <a:bodyPr/>
          <a:lstStyle/>
          <a:p>
            <a:fld id="{AEBCCE99-06E5-4CF4-89D4-E930B0837EC0}" type="slidenum">
              <a:rPr lang="tr-TR" smtClean="0"/>
              <a:t>19</a:t>
            </a:fld>
            <a:endParaRPr lang="tr-TR"/>
          </a:p>
        </p:txBody>
      </p:sp>
    </p:spTree>
    <p:extLst>
      <p:ext uri="{BB962C8B-B14F-4D97-AF65-F5344CB8AC3E}">
        <p14:creationId xmlns:p14="http://schemas.microsoft.com/office/powerpoint/2010/main" val="2674964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took place between 2012 and 2016</a:t>
            </a:r>
          </a:p>
          <a:p>
            <a:endParaRPr lang="tr-TR" dirty="0"/>
          </a:p>
        </p:txBody>
      </p:sp>
      <p:sp>
        <p:nvSpPr>
          <p:cNvPr id="4" name="Slide Number Placeholder 3"/>
          <p:cNvSpPr>
            <a:spLocks noGrp="1"/>
          </p:cNvSpPr>
          <p:nvPr>
            <p:ph type="sldNum" sz="quarter" idx="10"/>
          </p:nvPr>
        </p:nvSpPr>
        <p:spPr/>
        <p:txBody>
          <a:bodyPr/>
          <a:lstStyle/>
          <a:p>
            <a:fld id="{AEBCCE99-06E5-4CF4-89D4-E930B0837EC0}" type="slidenum">
              <a:rPr lang="tr-TR" smtClean="0"/>
              <a:t>20</a:t>
            </a:fld>
            <a:endParaRPr lang="tr-TR"/>
          </a:p>
        </p:txBody>
      </p:sp>
    </p:spTree>
    <p:extLst>
      <p:ext uri="{BB962C8B-B14F-4D97-AF65-F5344CB8AC3E}">
        <p14:creationId xmlns:p14="http://schemas.microsoft.com/office/powerpoint/2010/main" val="1124875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smtClean="0"/>
              <a:t>Promotes</a:t>
            </a:r>
            <a:r>
              <a:rPr lang="tr-TR" baseline="0" dirty="0" smtClean="0"/>
              <a:t> p</a:t>
            </a:r>
            <a:r>
              <a:rPr lang="en-US" dirty="0" smtClean="0"/>
              <a:t>rogress in artificial intelligence in mobile robotics, high mobility and dexterity, as well as safety and effectiveness of the emergency process</a:t>
            </a:r>
          </a:p>
          <a:p>
            <a:endParaRPr lang="tr-TR" dirty="0"/>
          </a:p>
        </p:txBody>
      </p:sp>
      <p:sp>
        <p:nvSpPr>
          <p:cNvPr id="4" name="Slide Number Placeholder 3"/>
          <p:cNvSpPr>
            <a:spLocks noGrp="1"/>
          </p:cNvSpPr>
          <p:nvPr>
            <p:ph type="sldNum" sz="quarter" idx="10"/>
          </p:nvPr>
        </p:nvSpPr>
        <p:spPr/>
        <p:txBody>
          <a:bodyPr/>
          <a:lstStyle/>
          <a:p>
            <a:fld id="{AEBCCE99-06E5-4CF4-89D4-E930B0837EC0}" type="slidenum">
              <a:rPr lang="tr-TR" smtClean="0"/>
              <a:t>22</a:t>
            </a:fld>
            <a:endParaRPr lang="tr-TR"/>
          </a:p>
        </p:txBody>
      </p:sp>
    </p:spTree>
    <p:extLst>
      <p:ext uri="{BB962C8B-B14F-4D97-AF65-F5344CB8AC3E}">
        <p14:creationId xmlns:p14="http://schemas.microsoft.com/office/powerpoint/2010/main" val="6628615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Fuzzy logic controllers and deep learning powered neural controllers providing robust and fast navigation</a:t>
            </a:r>
          </a:p>
          <a:p>
            <a:endParaRPr lang="tr-TR" dirty="0"/>
          </a:p>
        </p:txBody>
      </p:sp>
      <p:sp>
        <p:nvSpPr>
          <p:cNvPr id="4" name="Slide Number Placeholder 3"/>
          <p:cNvSpPr>
            <a:spLocks noGrp="1"/>
          </p:cNvSpPr>
          <p:nvPr>
            <p:ph type="sldNum" sz="quarter" idx="10"/>
          </p:nvPr>
        </p:nvSpPr>
        <p:spPr/>
        <p:txBody>
          <a:bodyPr/>
          <a:lstStyle/>
          <a:p>
            <a:fld id="{AEBCCE99-06E5-4CF4-89D4-E930B0837EC0}" type="slidenum">
              <a:rPr lang="tr-TR" smtClean="0"/>
              <a:t>23</a:t>
            </a:fld>
            <a:endParaRPr lang="tr-TR"/>
          </a:p>
        </p:txBody>
      </p:sp>
    </p:spTree>
    <p:extLst>
      <p:ext uri="{BB962C8B-B14F-4D97-AF65-F5344CB8AC3E}">
        <p14:creationId xmlns:p14="http://schemas.microsoft.com/office/powerpoint/2010/main" val="2827937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Swarm behavior and intelligence for multiple mobile robots, increasing autonomy and complete various tasks shared intelligence</a:t>
            </a:r>
          </a:p>
          <a:p>
            <a:r>
              <a:rPr lang="en-US" dirty="0" smtClean="0"/>
              <a:t>Affective computing, creating robots that can recognize, understand, interpret and sense human affects</a:t>
            </a:r>
          </a:p>
          <a:p>
            <a:endParaRPr lang="tr-TR" dirty="0"/>
          </a:p>
        </p:txBody>
      </p:sp>
      <p:sp>
        <p:nvSpPr>
          <p:cNvPr id="4" name="Slide Number Placeholder 3"/>
          <p:cNvSpPr>
            <a:spLocks noGrp="1"/>
          </p:cNvSpPr>
          <p:nvPr>
            <p:ph type="sldNum" sz="quarter" idx="10"/>
          </p:nvPr>
        </p:nvSpPr>
        <p:spPr/>
        <p:txBody>
          <a:bodyPr/>
          <a:lstStyle/>
          <a:p>
            <a:fld id="{AEBCCE99-06E5-4CF4-89D4-E930B0837EC0}" type="slidenum">
              <a:rPr lang="tr-TR" smtClean="0"/>
              <a:t>24</a:t>
            </a:fld>
            <a:endParaRPr lang="tr-TR"/>
          </a:p>
        </p:txBody>
      </p:sp>
    </p:spTree>
    <p:extLst>
      <p:ext uri="{BB962C8B-B14F-4D97-AF65-F5344CB8AC3E}">
        <p14:creationId xmlns:p14="http://schemas.microsoft.com/office/powerpoint/2010/main" val="36053121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According to the medium of operation: unmanned ground vehicle (UGV), unmanned aerial vehicle (UAV) and unmanned marine vehicle (UMV)</a:t>
            </a:r>
            <a:endParaRPr lang="tr-TR" dirty="0" smtClean="0"/>
          </a:p>
          <a:p>
            <a:r>
              <a:rPr lang="en-US" dirty="0" smtClean="0"/>
              <a:t>The World Trade Center 9/11 Disaster, Hurricane Katrina, Fukushima Daiichi Nuclear Disaster and the Notre-Dame de Paris Fire are disasters that mobile robotics that had an essential role in various tasks</a:t>
            </a:r>
            <a:endParaRPr lang="tr-TR" dirty="0" smtClean="0"/>
          </a:p>
          <a:p>
            <a:r>
              <a:rPr lang="en-US" dirty="0" smtClean="0"/>
              <a:t>Various subsystems of the mobile robots open to development and hence hot topics in mobile robotics in disaster scenarios</a:t>
            </a:r>
          </a:p>
          <a:p>
            <a:endParaRPr lang="en-US" dirty="0" smtClean="0"/>
          </a:p>
          <a:p>
            <a:endParaRPr lang="en-US" dirty="0" smtClean="0"/>
          </a:p>
          <a:p>
            <a:endParaRPr lang="tr-TR" dirty="0"/>
          </a:p>
        </p:txBody>
      </p:sp>
      <p:sp>
        <p:nvSpPr>
          <p:cNvPr id="4" name="Slide Number Placeholder 3"/>
          <p:cNvSpPr>
            <a:spLocks noGrp="1"/>
          </p:cNvSpPr>
          <p:nvPr>
            <p:ph type="sldNum" sz="quarter" idx="10"/>
          </p:nvPr>
        </p:nvSpPr>
        <p:spPr/>
        <p:txBody>
          <a:bodyPr/>
          <a:lstStyle/>
          <a:p>
            <a:fld id="{AEBCCE99-06E5-4CF4-89D4-E930B0837EC0}" type="slidenum">
              <a:rPr lang="tr-TR" smtClean="0"/>
              <a:t>26</a:t>
            </a:fld>
            <a:endParaRPr lang="tr-TR"/>
          </a:p>
        </p:txBody>
      </p:sp>
    </p:spTree>
    <p:extLst>
      <p:ext uri="{BB962C8B-B14F-4D97-AF65-F5344CB8AC3E}">
        <p14:creationId xmlns:p14="http://schemas.microsoft.com/office/powerpoint/2010/main" val="4077045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Increase the efficiency and quality </a:t>
            </a:r>
            <a:endParaRPr lang="tr-TR" dirty="0" smtClean="0"/>
          </a:p>
          <a:p>
            <a:r>
              <a:rPr lang="en-US" dirty="0" smtClean="0"/>
              <a:t>No exhaus</a:t>
            </a:r>
            <a:r>
              <a:rPr lang="tr-TR" dirty="0" smtClean="0"/>
              <a:t>t</a:t>
            </a:r>
            <a:r>
              <a:rPr lang="en-US" dirty="0" smtClean="0"/>
              <a:t>ion, distraction, deviation from the plan</a:t>
            </a:r>
            <a:endParaRPr lang="tr-TR" dirty="0" smtClean="0"/>
          </a:p>
          <a:p>
            <a:r>
              <a:rPr lang="en-US" dirty="0" smtClean="0"/>
              <a:t>Moving in the working environment with the help of suitable components providing mobility</a:t>
            </a:r>
          </a:p>
          <a:p>
            <a:r>
              <a:rPr lang="en-US" dirty="0" smtClean="0"/>
              <a:t>Getting inside a collapsed building or moving around flooded areas</a:t>
            </a:r>
          </a:p>
          <a:p>
            <a:r>
              <a:rPr lang="en-US" dirty="0" smtClean="0"/>
              <a:t>By reducing the human factor and accompanying operators in the disaster scenarios, the possible harms and injuries to humans can be prevented</a:t>
            </a:r>
          </a:p>
          <a:p>
            <a:endParaRPr lang="en-US" dirty="0" smtClean="0"/>
          </a:p>
          <a:p>
            <a:endParaRPr lang="tr-TR" dirty="0"/>
          </a:p>
        </p:txBody>
      </p:sp>
      <p:sp>
        <p:nvSpPr>
          <p:cNvPr id="4" name="Slide Number Placeholder 3"/>
          <p:cNvSpPr>
            <a:spLocks noGrp="1"/>
          </p:cNvSpPr>
          <p:nvPr>
            <p:ph type="sldNum" sz="quarter" idx="10"/>
          </p:nvPr>
        </p:nvSpPr>
        <p:spPr/>
        <p:txBody>
          <a:bodyPr/>
          <a:lstStyle/>
          <a:p>
            <a:fld id="{AEBCCE99-06E5-4CF4-89D4-E930B0837EC0}" type="slidenum">
              <a:rPr lang="tr-TR" smtClean="0"/>
              <a:t>4</a:t>
            </a:fld>
            <a:endParaRPr lang="tr-TR"/>
          </a:p>
        </p:txBody>
      </p:sp>
    </p:spTree>
    <p:extLst>
      <p:ext uri="{BB962C8B-B14F-4D97-AF65-F5344CB8AC3E}">
        <p14:creationId xmlns:p14="http://schemas.microsoft.com/office/powerpoint/2010/main" val="402257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Appropriate interaction schemes for both the operator behind the robot and the victims of disaster</a:t>
            </a:r>
          </a:p>
          <a:p>
            <a:r>
              <a:rPr lang="en-US" dirty="0" smtClean="0"/>
              <a:t>Eligible equipment and design to overcome difficult conditions in disaster areas</a:t>
            </a:r>
            <a:endParaRPr lang="tr-TR" dirty="0" smtClean="0"/>
          </a:p>
          <a:p>
            <a:r>
              <a:rPr lang="en-US" dirty="0" smtClean="0"/>
              <a:t>Operating under poor and harsh conditions on GPS and Wireless connection</a:t>
            </a:r>
          </a:p>
          <a:p>
            <a:endParaRPr lang="tr-TR" dirty="0"/>
          </a:p>
        </p:txBody>
      </p:sp>
      <p:sp>
        <p:nvSpPr>
          <p:cNvPr id="4" name="Slide Number Placeholder 3"/>
          <p:cNvSpPr>
            <a:spLocks noGrp="1"/>
          </p:cNvSpPr>
          <p:nvPr>
            <p:ph type="sldNum" sz="quarter" idx="10"/>
          </p:nvPr>
        </p:nvSpPr>
        <p:spPr/>
        <p:txBody>
          <a:bodyPr/>
          <a:lstStyle/>
          <a:p>
            <a:fld id="{AEBCCE99-06E5-4CF4-89D4-E930B0837EC0}" type="slidenum">
              <a:rPr lang="tr-TR" smtClean="0"/>
              <a:t>6</a:t>
            </a:fld>
            <a:endParaRPr lang="tr-TR"/>
          </a:p>
        </p:txBody>
      </p:sp>
    </p:spTree>
    <p:extLst>
      <p:ext uri="{BB962C8B-B14F-4D97-AF65-F5344CB8AC3E}">
        <p14:creationId xmlns:p14="http://schemas.microsoft.com/office/powerpoint/2010/main" val="2907576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pc="-5" dirty="0" smtClean="0">
                <a:latin typeface="Arial"/>
                <a:cs typeface="Arial"/>
              </a:rPr>
              <a:t>Enabling rescuers to find and interact with victims who are trapped in challenging environments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pc="-5" dirty="0" smtClean="0">
                <a:latin typeface="Arial"/>
                <a:cs typeface="Arial"/>
              </a:rPr>
              <a:t>Disaster areas are often difficult and challenging as they can be too small or too dangerous for humans to intervene</a:t>
            </a:r>
            <a:endParaRPr lang="tr-TR" spc="-5" dirty="0" smtClean="0">
              <a:latin typeface="Aria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r-TR" spc="-5" dirty="0" smtClean="0">
                <a:latin typeface="Arial"/>
                <a:cs typeface="Arial"/>
              </a:rPr>
              <a:t>E</a:t>
            </a:r>
            <a:r>
              <a:rPr lang="en-US" spc="-5" dirty="0" smtClean="0">
                <a:latin typeface="Arial"/>
                <a:cs typeface="Arial"/>
              </a:rPr>
              <a:t>stimating the robot’s pose and the map of the environment at the same time</a:t>
            </a:r>
          </a:p>
          <a:p>
            <a:endParaRPr lang="tr-TR" dirty="0"/>
          </a:p>
        </p:txBody>
      </p:sp>
      <p:sp>
        <p:nvSpPr>
          <p:cNvPr id="4" name="Slide Number Placeholder 3"/>
          <p:cNvSpPr>
            <a:spLocks noGrp="1"/>
          </p:cNvSpPr>
          <p:nvPr>
            <p:ph type="sldNum" sz="quarter" idx="10"/>
          </p:nvPr>
        </p:nvSpPr>
        <p:spPr/>
        <p:txBody>
          <a:bodyPr/>
          <a:lstStyle/>
          <a:p>
            <a:fld id="{AEBCCE99-06E5-4CF4-89D4-E930B0837EC0}" type="slidenum">
              <a:rPr lang="tr-TR" smtClean="0"/>
              <a:t>7</a:t>
            </a:fld>
            <a:endParaRPr lang="tr-TR"/>
          </a:p>
        </p:txBody>
      </p:sp>
    </p:spTree>
    <p:extLst>
      <p:ext uri="{BB962C8B-B14F-4D97-AF65-F5344CB8AC3E}">
        <p14:creationId xmlns:p14="http://schemas.microsoft.com/office/powerpoint/2010/main" val="689854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Providing visibility of the area</a:t>
            </a:r>
          </a:p>
          <a:p>
            <a:endParaRPr lang="tr-TR" dirty="0"/>
          </a:p>
        </p:txBody>
      </p:sp>
      <p:sp>
        <p:nvSpPr>
          <p:cNvPr id="4" name="Slide Number Placeholder 3"/>
          <p:cNvSpPr>
            <a:spLocks noGrp="1"/>
          </p:cNvSpPr>
          <p:nvPr>
            <p:ph type="sldNum" sz="quarter" idx="10"/>
          </p:nvPr>
        </p:nvSpPr>
        <p:spPr/>
        <p:txBody>
          <a:bodyPr/>
          <a:lstStyle/>
          <a:p>
            <a:fld id="{AEBCCE99-06E5-4CF4-89D4-E930B0837EC0}" type="slidenum">
              <a:rPr lang="tr-TR" smtClean="0"/>
              <a:t>8</a:t>
            </a:fld>
            <a:endParaRPr lang="tr-TR"/>
          </a:p>
        </p:txBody>
      </p:sp>
    </p:spTree>
    <p:extLst>
      <p:ext uri="{BB962C8B-B14F-4D97-AF65-F5344CB8AC3E}">
        <p14:creationId xmlns:p14="http://schemas.microsoft.com/office/powerpoint/2010/main" val="337465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Scanning large areas using built-in cameras and image systems, detecting possible victim locations</a:t>
            </a:r>
            <a:endParaRPr lang="tr-TR" dirty="0" smtClean="0"/>
          </a:p>
          <a:p>
            <a:r>
              <a:rPr lang="en-US" dirty="0" smtClean="0"/>
              <a:t>Useful and vital items such as food, water, medical supplies and communication devices to the victims</a:t>
            </a:r>
          </a:p>
          <a:p>
            <a:r>
              <a:rPr lang="en-US" dirty="0" smtClean="0"/>
              <a:t>Stream real-time images/videos of disaster scene landscape to operators over a long period of time</a:t>
            </a:r>
          </a:p>
          <a:p>
            <a:endParaRPr lang="tr-TR" dirty="0" smtClean="0"/>
          </a:p>
        </p:txBody>
      </p:sp>
      <p:sp>
        <p:nvSpPr>
          <p:cNvPr id="4" name="Slide Number Placeholder 3"/>
          <p:cNvSpPr>
            <a:spLocks noGrp="1"/>
          </p:cNvSpPr>
          <p:nvPr>
            <p:ph type="sldNum" sz="quarter" idx="10"/>
          </p:nvPr>
        </p:nvSpPr>
        <p:spPr/>
        <p:txBody>
          <a:bodyPr/>
          <a:lstStyle/>
          <a:p>
            <a:fld id="{AEBCCE99-06E5-4CF4-89D4-E930B0837EC0}" type="slidenum">
              <a:rPr lang="tr-TR" smtClean="0"/>
              <a:t>11</a:t>
            </a:fld>
            <a:endParaRPr lang="tr-TR"/>
          </a:p>
        </p:txBody>
      </p:sp>
    </p:spTree>
    <p:extLst>
      <p:ext uri="{BB962C8B-B14F-4D97-AF65-F5344CB8AC3E}">
        <p14:creationId xmlns:p14="http://schemas.microsoft.com/office/powerpoint/2010/main" val="2354879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Acoustic imaging sensors, cameras, sonar sensors for mapping, navigating and sensing under the water</a:t>
            </a:r>
            <a:endParaRPr lang="tr-TR" dirty="0" smtClean="0"/>
          </a:p>
          <a:p>
            <a:r>
              <a:rPr lang="en-US" dirty="0" smtClean="0"/>
              <a:t>Determine the position using the vehicle’s past data such as routes traveled or flown, velocity and distance traveled, known starting point of the vehicle and known or estimated drift, without the aid of any external navigation system</a:t>
            </a:r>
          </a:p>
          <a:p>
            <a:endParaRPr lang="tr-TR" dirty="0"/>
          </a:p>
        </p:txBody>
      </p:sp>
      <p:sp>
        <p:nvSpPr>
          <p:cNvPr id="4" name="Slide Number Placeholder 3"/>
          <p:cNvSpPr>
            <a:spLocks noGrp="1"/>
          </p:cNvSpPr>
          <p:nvPr>
            <p:ph type="sldNum" sz="quarter" idx="10"/>
          </p:nvPr>
        </p:nvSpPr>
        <p:spPr/>
        <p:txBody>
          <a:bodyPr/>
          <a:lstStyle/>
          <a:p>
            <a:fld id="{AEBCCE99-06E5-4CF4-89D4-E930B0837EC0}" type="slidenum">
              <a:rPr lang="tr-TR" smtClean="0"/>
              <a:t>13</a:t>
            </a:fld>
            <a:endParaRPr lang="tr-TR"/>
          </a:p>
        </p:txBody>
      </p:sp>
    </p:spTree>
    <p:extLst>
      <p:ext uri="{BB962C8B-B14F-4D97-AF65-F5344CB8AC3E}">
        <p14:creationId xmlns:p14="http://schemas.microsoft.com/office/powerpoint/2010/main" val="1005773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Identify and rescue survivors trapped under the rubble, in the stairwells and basements of the twin towers</a:t>
            </a:r>
            <a:endParaRPr lang="tr-T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Tethers broke at some point and therefore robot could not be retrieved</a:t>
            </a:r>
            <a:endParaRPr lang="tr-T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Every robot in the disaster area, whether wired or wireless communication, must have a connected safety line</a:t>
            </a:r>
            <a:endParaRPr lang="tr-T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Robot platforms, preferably small in size, suitable for fast movement and able to sneak into small spaces and under wreckage</a:t>
            </a:r>
            <a:endParaRPr lang="tr-T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At least a color camera and audio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tr-TR" dirty="0"/>
          </a:p>
        </p:txBody>
      </p:sp>
      <p:sp>
        <p:nvSpPr>
          <p:cNvPr id="4" name="Slide Number Placeholder 3"/>
          <p:cNvSpPr>
            <a:spLocks noGrp="1"/>
          </p:cNvSpPr>
          <p:nvPr>
            <p:ph type="sldNum" sz="quarter" idx="10"/>
          </p:nvPr>
        </p:nvSpPr>
        <p:spPr/>
        <p:txBody>
          <a:bodyPr/>
          <a:lstStyle/>
          <a:p>
            <a:fld id="{AEBCCE99-06E5-4CF4-89D4-E930B0837EC0}" type="slidenum">
              <a:rPr lang="tr-TR" smtClean="0"/>
              <a:t>16</a:t>
            </a:fld>
            <a:endParaRPr lang="tr-TR"/>
          </a:p>
        </p:txBody>
      </p:sp>
    </p:spTree>
    <p:extLst>
      <p:ext uri="{BB962C8B-B14F-4D97-AF65-F5344CB8AC3E}">
        <p14:creationId xmlns:p14="http://schemas.microsoft.com/office/powerpoint/2010/main" val="753398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Extremely harmful for human operators to work in the field due to possible high radiation and aftershocks</a:t>
            </a:r>
          </a:p>
          <a:p>
            <a:endParaRPr lang="tr-TR" dirty="0"/>
          </a:p>
        </p:txBody>
      </p:sp>
      <p:sp>
        <p:nvSpPr>
          <p:cNvPr id="4" name="Slide Number Placeholder 3"/>
          <p:cNvSpPr>
            <a:spLocks noGrp="1"/>
          </p:cNvSpPr>
          <p:nvPr>
            <p:ph type="sldNum" sz="quarter" idx="10"/>
          </p:nvPr>
        </p:nvSpPr>
        <p:spPr/>
        <p:txBody>
          <a:bodyPr/>
          <a:lstStyle/>
          <a:p>
            <a:fld id="{AEBCCE99-06E5-4CF4-89D4-E930B0837EC0}" type="slidenum">
              <a:rPr lang="tr-TR" smtClean="0"/>
              <a:t>17</a:t>
            </a:fld>
            <a:endParaRPr lang="tr-TR"/>
          </a:p>
        </p:txBody>
      </p:sp>
    </p:spTree>
    <p:extLst>
      <p:ext uri="{BB962C8B-B14F-4D97-AF65-F5344CB8AC3E}">
        <p14:creationId xmlns:p14="http://schemas.microsoft.com/office/powerpoint/2010/main" val="313668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347268" y="419811"/>
            <a:ext cx="11497462" cy="33147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7/7/2021</a:t>
            </a:fld>
            <a:endParaRPr lang="en-US" dirty="0"/>
          </a:p>
        </p:txBody>
      </p:sp>
      <p:sp>
        <p:nvSpPr>
          <p:cNvPr id="6" name="Holder 6"/>
          <p:cNvSpPr>
            <a:spLocks noGrp="1"/>
          </p:cNvSpPr>
          <p:nvPr>
            <p:ph type="sldNum" sz="quarter" idx="7"/>
          </p:nvPr>
        </p:nvSpPr>
        <p:spPr/>
        <p:txBody>
          <a:bodyPr lIns="0" tIns="0" rIns="0" bIns="0"/>
          <a:lstStyle>
            <a:lvl1pPr>
              <a:defRPr sz="900" b="0" i="0">
                <a:solidFill>
                  <a:srgbClr val="00539F"/>
                </a:solidFill>
                <a:latin typeface="Arial"/>
                <a:cs typeface="Arial"/>
              </a:defRPr>
            </a:lvl1pPr>
          </a:lstStyle>
          <a:p>
            <a:pPr marL="38100">
              <a:lnSpc>
                <a:spcPct val="100000"/>
              </a:lnSpc>
              <a:spcBef>
                <a:spcPts val="15"/>
              </a:spcBef>
            </a:pPr>
            <a:fld id="{81D60167-4931-47E6-BA6A-407CBD079E47}" type="slidenum">
              <a:rPr spc="-5" dirty="0"/>
              <a:t>‹#›</a:t>
            </a:fld>
            <a:endParaRPr spc="-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1" i="0">
                <a:solidFill>
                  <a:srgbClr val="00539F"/>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7/7/2021</a:t>
            </a:fld>
            <a:endParaRPr lang="en-US" dirty="0"/>
          </a:p>
        </p:txBody>
      </p:sp>
      <p:sp>
        <p:nvSpPr>
          <p:cNvPr id="6" name="Holder 6"/>
          <p:cNvSpPr>
            <a:spLocks noGrp="1"/>
          </p:cNvSpPr>
          <p:nvPr>
            <p:ph type="sldNum" sz="quarter" idx="7"/>
          </p:nvPr>
        </p:nvSpPr>
        <p:spPr/>
        <p:txBody>
          <a:bodyPr lIns="0" tIns="0" rIns="0" bIns="0"/>
          <a:lstStyle>
            <a:lvl1pPr>
              <a:defRPr sz="900" b="0" i="0">
                <a:solidFill>
                  <a:srgbClr val="00539F"/>
                </a:solidFill>
                <a:latin typeface="Arial"/>
                <a:cs typeface="Arial"/>
              </a:defRPr>
            </a:lvl1pPr>
          </a:lstStyle>
          <a:p>
            <a:pPr marL="38100">
              <a:lnSpc>
                <a:spcPct val="100000"/>
              </a:lnSpc>
              <a:spcBef>
                <a:spcPts val="15"/>
              </a:spcBef>
            </a:pPr>
            <a:fld id="{81D60167-4931-47E6-BA6A-407CBD079E47}" type="slidenum">
              <a:rPr spc="-5" dirty="0"/>
              <a:t>‹#›</a:t>
            </a:fld>
            <a:endParaRPr spc="-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1" i="0">
                <a:solidFill>
                  <a:srgbClr val="00539F"/>
                </a:solidFill>
                <a:latin typeface="Arial"/>
                <a:cs typeface="Arial"/>
              </a:defRPr>
            </a:lvl1pPr>
          </a:lstStyle>
          <a:p>
            <a:endParaRPr/>
          </a:p>
        </p:txBody>
      </p:sp>
      <p:sp>
        <p:nvSpPr>
          <p:cNvPr id="3" name="Holder 3"/>
          <p:cNvSpPr>
            <a:spLocks noGrp="1"/>
          </p:cNvSpPr>
          <p:nvPr>
            <p:ph sz="half" idx="2"/>
          </p:nvPr>
        </p:nvSpPr>
        <p:spPr>
          <a:xfrm>
            <a:off x="347268" y="1132077"/>
            <a:ext cx="5385435" cy="4706620"/>
          </a:xfrm>
          <a:prstGeom prst="rect">
            <a:avLst/>
          </a:prstGeom>
        </p:spPr>
        <p:txBody>
          <a:bodyPr wrap="square" lIns="0" tIns="0" rIns="0" bIns="0">
            <a:spAutoFit/>
          </a:bodyPr>
          <a:lstStyle>
            <a:lvl1pPr>
              <a:defRPr sz="2000" b="1" i="0">
                <a:solidFill>
                  <a:schemeClr val="tx1"/>
                </a:solidFill>
                <a:latin typeface="Arial"/>
                <a:cs typeface="Arial"/>
              </a:defRPr>
            </a:lvl1pPr>
          </a:lstStyle>
          <a:p>
            <a:endParaRPr/>
          </a:p>
        </p:txBody>
      </p:sp>
      <p:sp>
        <p:nvSpPr>
          <p:cNvPr id="4" name="Holder 4"/>
          <p:cNvSpPr>
            <a:spLocks noGrp="1"/>
          </p:cNvSpPr>
          <p:nvPr>
            <p:ph sz="half" idx="3"/>
          </p:nvPr>
        </p:nvSpPr>
        <p:spPr>
          <a:xfrm>
            <a:off x="6570091" y="1666494"/>
            <a:ext cx="5001259" cy="3913504"/>
          </a:xfrm>
          <a:prstGeom prst="rect">
            <a:avLst/>
          </a:prstGeom>
        </p:spPr>
        <p:txBody>
          <a:bodyPr wrap="square" lIns="0" tIns="0" rIns="0" bIns="0">
            <a:spAutoFit/>
          </a:bodyPr>
          <a:lstStyle>
            <a:lvl1pPr>
              <a:defRPr sz="1700" b="0" i="0">
                <a:solidFill>
                  <a:schemeClr val="tx1"/>
                </a:solidFill>
                <a:latin typeface="Arial"/>
                <a:cs typeface="Arial"/>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7/7/2021</a:t>
            </a:fld>
            <a:endParaRPr lang="en-US" dirty="0"/>
          </a:p>
        </p:txBody>
      </p:sp>
      <p:sp>
        <p:nvSpPr>
          <p:cNvPr id="7" name="Holder 7"/>
          <p:cNvSpPr>
            <a:spLocks noGrp="1"/>
          </p:cNvSpPr>
          <p:nvPr>
            <p:ph type="sldNum" sz="quarter" idx="7"/>
          </p:nvPr>
        </p:nvSpPr>
        <p:spPr/>
        <p:txBody>
          <a:bodyPr lIns="0" tIns="0" rIns="0" bIns="0"/>
          <a:lstStyle>
            <a:lvl1pPr>
              <a:defRPr sz="900" b="0" i="0">
                <a:solidFill>
                  <a:srgbClr val="00539F"/>
                </a:solidFill>
                <a:latin typeface="Arial"/>
                <a:cs typeface="Arial"/>
              </a:defRPr>
            </a:lvl1pPr>
          </a:lstStyle>
          <a:p>
            <a:pPr marL="38100">
              <a:lnSpc>
                <a:spcPct val="100000"/>
              </a:lnSpc>
              <a:spcBef>
                <a:spcPts val="15"/>
              </a:spcBef>
            </a:pPr>
            <a:fld id="{81D60167-4931-47E6-BA6A-407CBD079E47}" type="slidenum">
              <a:rPr spc="-5" dirty="0"/>
              <a:t>‹#›</a:t>
            </a:fld>
            <a:endParaRPr spc="-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359663" y="3037332"/>
            <a:ext cx="11483975" cy="0"/>
          </a:xfrm>
          <a:custGeom>
            <a:avLst/>
            <a:gdLst/>
            <a:ahLst/>
            <a:cxnLst/>
            <a:rect l="l" t="t" r="r" b="b"/>
            <a:pathLst>
              <a:path w="11483975">
                <a:moveTo>
                  <a:pt x="0" y="0"/>
                </a:moveTo>
                <a:lnTo>
                  <a:pt x="11483975" y="0"/>
                </a:lnTo>
              </a:path>
            </a:pathLst>
          </a:custGeom>
          <a:ln w="6096">
            <a:solidFill>
              <a:srgbClr val="000000"/>
            </a:solidFill>
          </a:ln>
        </p:spPr>
        <p:txBody>
          <a:bodyPr wrap="square" lIns="0" tIns="0" rIns="0" bIns="0" rtlCol="0"/>
          <a:lstStyle/>
          <a:p>
            <a:endParaRPr dirty="0"/>
          </a:p>
        </p:txBody>
      </p:sp>
      <p:pic>
        <p:nvPicPr>
          <p:cNvPr id="17" name="bg object 17"/>
          <p:cNvPicPr/>
          <p:nvPr/>
        </p:nvPicPr>
        <p:blipFill>
          <a:blip r:embed="rId2" cstate="print"/>
          <a:stretch>
            <a:fillRect/>
          </a:stretch>
        </p:blipFill>
        <p:spPr>
          <a:xfrm>
            <a:off x="8639386" y="6243484"/>
            <a:ext cx="3119966" cy="415211"/>
          </a:xfrm>
          <a:prstGeom prst="rect">
            <a:avLst/>
          </a:prstGeom>
        </p:spPr>
      </p:pic>
      <p:sp>
        <p:nvSpPr>
          <p:cNvPr id="2" name="Holder 2"/>
          <p:cNvSpPr>
            <a:spLocks noGrp="1"/>
          </p:cNvSpPr>
          <p:nvPr>
            <p:ph type="title"/>
          </p:nvPr>
        </p:nvSpPr>
        <p:spPr/>
        <p:txBody>
          <a:bodyPr lIns="0" tIns="0" rIns="0" bIns="0"/>
          <a:lstStyle>
            <a:lvl1pPr>
              <a:defRPr sz="2000" b="1" i="0">
                <a:solidFill>
                  <a:srgbClr val="00539F"/>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7/7/2021</a:t>
            </a:fld>
            <a:endParaRPr lang="en-US" dirty="0"/>
          </a:p>
        </p:txBody>
      </p:sp>
      <p:sp>
        <p:nvSpPr>
          <p:cNvPr id="5" name="Holder 5"/>
          <p:cNvSpPr>
            <a:spLocks noGrp="1"/>
          </p:cNvSpPr>
          <p:nvPr>
            <p:ph type="sldNum" sz="quarter" idx="7"/>
          </p:nvPr>
        </p:nvSpPr>
        <p:spPr/>
        <p:txBody>
          <a:bodyPr lIns="0" tIns="0" rIns="0" bIns="0"/>
          <a:lstStyle>
            <a:lvl1pPr>
              <a:defRPr sz="900" b="0" i="0">
                <a:solidFill>
                  <a:srgbClr val="00539F"/>
                </a:solidFill>
                <a:latin typeface="Arial"/>
                <a:cs typeface="Arial"/>
              </a:defRPr>
            </a:lvl1pPr>
          </a:lstStyle>
          <a:p>
            <a:pPr marL="38100">
              <a:lnSpc>
                <a:spcPct val="100000"/>
              </a:lnSpc>
              <a:spcBef>
                <a:spcPts val="15"/>
              </a:spcBef>
            </a:pPr>
            <a:fld id="{81D60167-4931-47E6-BA6A-407CBD079E47}" type="slidenum">
              <a:rPr spc="-5" dirty="0"/>
              <a:t>‹#›</a:t>
            </a:fld>
            <a:endParaRPr spc="-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8639386" y="6243484"/>
            <a:ext cx="3119966" cy="415211"/>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7/7/2021</a:t>
            </a:fld>
            <a:endParaRPr lang="en-US" dirty="0"/>
          </a:p>
        </p:txBody>
      </p:sp>
      <p:sp>
        <p:nvSpPr>
          <p:cNvPr id="4" name="Holder 4"/>
          <p:cNvSpPr>
            <a:spLocks noGrp="1"/>
          </p:cNvSpPr>
          <p:nvPr>
            <p:ph type="sldNum" sz="quarter" idx="7"/>
          </p:nvPr>
        </p:nvSpPr>
        <p:spPr/>
        <p:txBody>
          <a:bodyPr lIns="0" tIns="0" rIns="0" bIns="0"/>
          <a:lstStyle>
            <a:lvl1pPr>
              <a:defRPr sz="900" b="0" i="0">
                <a:solidFill>
                  <a:srgbClr val="00539F"/>
                </a:solidFill>
                <a:latin typeface="Arial"/>
                <a:cs typeface="Arial"/>
              </a:defRPr>
            </a:lvl1pPr>
          </a:lstStyle>
          <a:p>
            <a:pPr marL="38100">
              <a:lnSpc>
                <a:spcPct val="100000"/>
              </a:lnSpc>
              <a:spcBef>
                <a:spcPts val="15"/>
              </a:spcBef>
            </a:pPr>
            <a:fld id="{81D60167-4931-47E6-BA6A-407CBD079E47}" type="slidenum">
              <a:rPr spc="-5" dirty="0"/>
              <a:t>‹#›</a:t>
            </a:fld>
            <a:endParaRPr spc="-5"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8639386" y="6243484"/>
            <a:ext cx="3119966" cy="415211"/>
          </a:xfrm>
          <a:prstGeom prst="rect">
            <a:avLst/>
          </a:prstGeom>
        </p:spPr>
      </p:pic>
      <p:sp>
        <p:nvSpPr>
          <p:cNvPr id="17" name="bg object 17"/>
          <p:cNvSpPr/>
          <p:nvPr/>
        </p:nvSpPr>
        <p:spPr>
          <a:xfrm>
            <a:off x="359663" y="813816"/>
            <a:ext cx="11483975" cy="0"/>
          </a:xfrm>
          <a:custGeom>
            <a:avLst/>
            <a:gdLst/>
            <a:ahLst/>
            <a:cxnLst/>
            <a:rect l="l" t="t" r="r" b="b"/>
            <a:pathLst>
              <a:path w="11483975">
                <a:moveTo>
                  <a:pt x="0" y="0"/>
                </a:moveTo>
                <a:lnTo>
                  <a:pt x="11483975" y="0"/>
                </a:lnTo>
              </a:path>
            </a:pathLst>
          </a:custGeom>
          <a:ln w="6096">
            <a:solidFill>
              <a:srgbClr val="000000"/>
            </a:solidFill>
          </a:ln>
        </p:spPr>
        <p:txBody>
          <a:bodyPr wrap="square" lIns="0" tIns="0" rIns="0" bIns="0" rtlCol="0"/>
          <a:lstStyle/>
          <a:p>
            <a:endParaRPr dirty="0"/>
          </a:p>
        </p:txBody>
      </p:sp>
      <p:sp>
        <p:nvSpPr>
          <p:cNvPr id="18" name="bg object 18"/>
          <p:cNvSpPr/>
          <p:nvPr/>
        </p:nvSpPr>
        <p:spPr>
          <a:xfrm>
            <a:off x="359663" y="6042659"/>
            <a:ext cx="11483975" cy="0"/>
          </a:xfrm>
          <a:custGeom>
            <a:avLst/>
            <a:gdLst/>
            <a:ahLst/>
            <a:cxnLst/>
            <a:rect l="l" t="t" r="r" b="b"/>
            <a:pathLst>
              <a:path w="11483975">
                <a:moveTo>
                  <a:pt x="0" y="0"/>
                </a:moveTo>
                <a:lnTo>
                  <a:pt x="11483975" y="0"/>
                </a:lnTo>
              </a:path>
            </a:pathLst>
          </a:custGeom>
          <a:ln w="6096">
            <a:solidFill>
              <a:srgbClr val="000000"/>
            </a:solidFill>
          </a:ln>
        </p:spPr>
        <p:txBody>
          <a:bodyPr wrap="square" lIns="0" tIns="0" rIns="0" bIns="0" rtlCol="0"/>
          <a:lstStyle/>
          <a:p>
            <a:endParaRPr dirty="0"/>
          </a:p>
        </p:txBody>
      </p:sp>
      <p:sp>
        <p:nvSpPr>
          <p:cNvPr id="2" name="Holder 2"/>
          <p:cNvSpPr>
            <a:spLocks noGrp="1"/>
          </p:cNvSpPr>
          <p:nvPr>
            <p:ph type="title"/>
          </p:nvPr>
        </p:nvSpPr>
        <p:spPr>
          <a:xfrm>
            <a:off x="347268" y="419811"/>
            <a:ext cx="11497462" cy="331470"/>
          </a:xfrm>
          <a:prstGeom prst="rect">
            <a:avLst/>
          </a:prstGeom>
        </p:spPr>
        <p:txBody>
          <a:bodyPr wrap="square" lIns="0" tIns="0" rIns="0" bIns="0">
            <a:spAutoFit/>
          </a:bodyPr>
          <a:lstStyle>
            <a:lvl1pPr>
              <a:defRPr sz="2000" b="1" i="0">
                <a:solidFill>
                  <a:srgbClr val="00539F"/>
                </a:solidFill>
                <a:latin typeface="Arial"/>
                <a:cs typeface="Arial"/>
              </a:defRPr>
            </a:lvl1pPr>
          </a:lstStyle>
          <a:p>
            <a:endParaRPr/>
          </a:p>
        </p:txBody>
      </p:sp>
      <p:sp>
        <p:nvSpPr>
          <p:cNvPr id="3" name="Holder 3"/>
          <p:cNvSpPr>
            <a:spLocks noGrp="1"/>
          </p:cNvSpPr>
          <p:nvPr>
            <p:ph type="body" idx="1"/>
          </p:nvPr>
        </p:nvSpPr>
        <p:spPr>
          <a:xfrm>
            <a:off x="347268" y="1132077"/>
            <a:ext cx="11497462" cy="3945254"/>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7/7/2021</a:t>
            </a:fld>
            <a:endParaRPr lang="en-US" dirty="0"/>
          </a:p>
        </p:txBody>
      </p:sp>
      <p:sp>
        <p:nvSpPr>
          <p:cNvPr id="6" name="Holder 6"/>
          <p:cNvSpPr>
            <a:spLocks noGrp="1"/>
          </p:cNvSpPr>
          <p:nvPr>
            <p:ph type="sldNum" sz="quarter" idx="7"/>
          </p:nvPr>
        </p:nvSpPr>
        <p:spPr>
          <a:xfrm>
            <a:off x="322173" y="6224276"/>
            <a:ext cx="217170" cy="153670"/>
          </a:xfrm>
          <a:prstGeom prst="rect">
            <a:avLst/>
          </a:prstGeom>
        </p:spPr>
        <p:txBody>
          <a:bodyPr wrap="square" lIns="0" tIns="0" rIns="0" bIns="0">
            <a:spAutoFit/>
          </a:bodyPr>
          <a:lstStyle>
            <a:lvl1pPr>
              <a:defRPr sz="900" b="0" i="0">
                <a:solidFill>
                  <a:srgbClr val="00539F"/>
                </a:solidFill>
                <a:latin typeface="Arial"/>
                <a:cs typeface="Arial"/>
              </a:defRPr>
            </a:lvl1pPr>
          </a:lstStyle>
          <a:p>
            <a:pPr marL="38100">
              <a:lnSpc>
                <a:spcPct val="100000"/>
              </a:lnSpc>
              <a:spcBef>
                <a:spcPts val="15"/>
              </a:spcBef>
            </a:pPr>
            <a:fld id="{81D60167-4931-47E6-BA6A-407CBD079E47}" type="slidenum">
              <a:rPr spc="-5" dirty="0"/>
              <a:t>‹#›</a:t>
            </a:fld>
            <a:endParaRPr spc="-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mailto:ouz.altan@rwth-aachen.de" TargetMode="External"/><Relationship Id="rId2" Type="http://schemas.openxmlformats.org/officeDocument/2006/relationships/hyperlink" Target="http://www.mmi.rwth-aachen.de/" TargetMode="Externa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3" Type="http://schemas.openxmlformats.org/officeDocument/2006/relationships/hyperlink" Target="http://www.mmi.rwth-aachen.de/"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hyperlink" Target="mailto:ouz.altan@rwth-aachen.de"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mailto:ouz.altan@rwth-aachen.de" TargetMode="External"/><Relationship Id="rId2" Type="http://schemas.openxmlformats.org/officeDocument/2006/relationships/hyperlink" Target="http://www.mmi.rwth-aachen.de/" TargetMode="Externa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3" Type="http://schemas.openxmlformats.org/officeDocument/2006/relationships/hyperlink" Target="http://www.mmi.rwth-aachen.de/"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hyperlink" Target="mailto:ouz.altan@rwth-aachen.de"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mailto:ouz.altan@rwth-aachen.de" TargetMode="External"/><Relationship Id="rId2" Type="http://schemas.openxmlformats.org/officeDocument/2006/relationships/hyperlink" Target="http://www.mmi.rwth-aachen.de/" TargetMode="Externa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emf"/></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www.mmi.rwth-aachen.de/"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hyperlink" Target="mailto:ouz.altan@rwth-aachen.de"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www.mmi.rwth-aachen.d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emf"/><Relationship Id="rId4" Type="http://schemas.openxmlformats.org/officeDocument/2006/relationships/hyperlink" Target="mailto:ouz.altan@rwth-aachen.de"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www.mmi.rwth-aachen.d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hyperlink" Target="mailto:ouz.altan@rwth-aachen.de"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www.mmi.rwth-aachen.de/"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hyperlink" Target="mailto:ouz.altan@rwth-aachen.de"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mailto:ouz.altan@rwth-aachen.de" TargetMode="External"/><Relationship Id="rId2" Type="http://schemas.openxmlformats.org/officeDocument/2006/relationships/hyperlink" Target="http://www.mmi.rwth-aachen.de/"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mmi.rwth-aachen.de/"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hyperlink" Target="mailto:ouz.altan@rwth-aachen.de"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www.mmi.rwth-aachen.de/"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hyperlink" Target="mailto:ouz.altan@rwth-aachen.de"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www.mmi.rwth-aachen.de/"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hyperlink" Target="mailto:ouz.altan@rwth-aachen.de"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www.mmi.rwth-aachen.de/"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hyperlink" Target="mailto:ouz.altan@rwth-aachen.de"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www.mmi.rwth-aachen.de/"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1.jpg"/><Relationship Id="rId4" Type="http://schemas.openxmlformats.org/officeDocument/2006/relationships/hyperlink" Target="mailto:ouz.altan@rwth-aachen.de"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www.mmi.rwth-aachen.de/"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mailto:ouz.altan@rwth-aachen.de"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www.mmi.rwth-aachen.de/"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mailto:ouz.altan@rwth-aachen.de"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www.mmi.rwth-aachen.de/"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mailto:ouz.altan@rwth-aachen.de"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www.mmi.rwth-aachen.de/"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hyperlink" Target="mailto:ouz.altan@rwth-aachen.de"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www.mmi.rwth-aachen.d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hyperlink" Target="mailto:ouz.altan@rwth-aachen.de"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www.mmi.rwth-aachen.d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hyperlink" Target="mailto:ouz.altan@rwth-aachen.de"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mailto:ouz.altan@rwth-aachen.de" TargetMode="External"/><Relationship Id="rId2" Type="http://schemas.openxmlformats.org/officeDocument/2006/relationships/hyperlink" Target="http://www.mmi.rwth-aachen.d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9453" y="4634843"/>
            <a:ext cx="10554970" cy="517449"/>
          </a:xfrm>
          <a:prstGeom prst="rect">
            <a:avLst/>
          </a:prstGeom>
        </p:spPr>
        <p:txBody>
          <a:bodyPr vert="horz" wrap="square" lIns="0" tIns="67945" rIns="0" bIns="0" rtlCol="0">
            <a:spAutoFit/>
          </a:bodyPr>
          <a:lstStyle/>
          <a:p>
            <a:pPr marL="12700" marR="5080">
              <a:lnSpc>
                <a:spcPts val="3460"/>
              </a:lnSpc>
              <a:spcBef>
                <a:spcPts val="535"/>
              </a:spcBef>
            </a:pPr>
            <a:r>
              <a:rPr lang="tr-TR" sz="3200" b="1" dirty="0" smtClean="0">
                <a:solidFill>
                  <a:srgbClr val="00539F"/>
                </a:solidFill>
                <a:latin typeface="Arial"/>
                <a:cs typeface="Arial"/>
              </a:rPr>
              <a:t>Mobile Robotics in Disaster Scenarios</a:t>
            </a:r>
            <a:endParaRPr sz="3200" dirty="0">
              <a:latin typeface="Arial"/>
              <a:cs typeface="Arial"/>
            </a:endParaRPr>
          </a:p>
        </p:txBody>
      </p:sp>
      <p:sp>
        <p:nvSpPr>
          <p:cNvPr id="3" name="object 3"/>
          <p:cNvSpPr txBox="1"/>
          <p:nvPr/>
        </p:nvSpPr>
        <p:spPr>
          <a:xfrm>
            <a:off x="319453" y="5291335"/>
            <a:ext cx="2935123" cy="320601"/>
          </a:xfrm>
          <a:prstGeom prst="rect">
            <a:avLst/>
          </a:prstGeom>
        </p:spPr>
        <p:txBody>
          <a:bodyPr vert="horz" wrap="square" lIns="0" tIns="12700" rIns="0" bIns="0" rtlCol="0">
            <a:spAutoFit/>
          </a:bodyPr>
          <a:lstStyle/>
          <a:p>
            <a:pPr marL="12700">
              <a:lnSpc>
                <a:spcPct val="100000"/>
              </a:lnSpc>
              <a:spcBef>
                <a:spcPts val="100"/>
              </a:spcBef>
            </a:pPr>
            <a:r>
              <a:rPr lang="tr-TR" sz="2000" dirty="0" smtClean="0">
                <a:latin typeface="Arial"/>
                <a:cs typeface="Arial"/>
              </a:rPr>
              <a:t>Oguz Altan, 07.07.2021</a:t>
            </a:r>
            <a:endParaRPr sz="2000" dirty="0">
              <a:latin typeface="Arial"/>
              <a:cs typeface="Arial"/>
            </a:endParaRPr>
          </a:p>
        </p:txBody>
      </p:sp>
      <p:pic>
        <p:nvPicPr>
          <p:cNvPr id="5" name="object 5"/>
          <p:cNvPicPr/>
          <p:nvPr/>
        </p:nvPicPr>
        <p:blipFill>
          <a:blip r:embed="rId3" cstate="print"/>
          <a:stretch>
            <a:fillRect/>
          </a:stretch>
        </p:blipFill>
        <p:spPr>
          <a:xfrm>
            <a:off x="0" y="0"/>
            <a:ext cx="12191999" cy="3587496"/>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42" t="7451" r="242" b="4620"/>
          <a:stretch/>
        </p:blipFill>
        <p:spPr>
          <a:xfrm>
            <a:off x="-29625" y="3047"/>
            <a:ext cx="12221624" cy="4492753"/>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bject 29"/>
          <p:cNvSpPr txBox="1"/>
          <p:nvPr/>
        </p:nvSpPr>
        <p:spPr>
          <a:xfrm>
            <a:off x="322173" y="6224276"/>
            <a:ext cx="287427" cy="140423"/>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sz="900" spc="-5" dirty="0">
                <a:solidFill>
                  <a:srgbClr val="00539F"/>
                </a:solidFill>
                <a:latin typeface="Arial"/>
                <a:cs typeface="Arial"/>
              </a:rPr>
              <a:t>10</a:t>
            </a:fld>
            <a:endParaRPr sz="900" dirty="0">
              <a:latin typeface="Arial"/>
              <a:cs typeface="Arial"/>
            </a:endParaRPr>
          </a:p>
        </p:txBody>
      </p:sp>
      <p:sp>
        <p:nvSpPr>
          <p:cNvPr id="30" name="object 30"/>
          <p:cNvSpPr txBox="1"/>
          <p:nvPr/>
        </p:nvSpPr>
        <p:spPr>
          <a:xfrm>
            <a:off x="1182725" y="6224276"/>
            <a:ext cx="4726940" cy="427990"/>
          </a:xfrm>
          <a:prstGeom prst="rect">
            <a:avLst/>
          </a:prstGeom>
        </p:spPr>
        <p:txBody>
          <a:bodyPr vert="horz" wrap="square" lIns="0" tIns="1905" rIns="0" bIns="0" rtlCol="0">
            <a:spAutoFit/>
          </a:bodyPr>
          <a:lstStyle/>
          <a:p>
            <a:pPr marL="12700" marR="5080">
              <a:lnSpc>
                <a:spcPct val="100000"/>
              </a:lnSpc>
              <a:spcBef>
                <a:spcPts val="15"/>
              </a:spcBef>
            </a:pPr>
            <a:r>
              <a:rPr lang="en-US" sz="900" dirty="0">
                <a:solidFill>
                  <a:srgbClr val="00539F"/>
                </a:solidFill>
                <a:latin typeface="Arial"/>
                <a:cs typeface="Arial"/>
              </a:rPr>
              <a:t>Seminar: Mobile Robotics in Disaster Scenarios | </a:t>
            </a:r>
            <a:r>
              <a:rPr lang="en-US" sz="900" spc="-5" dirty="0">
                <a:solidFill>
                  <a:srgbClr val="00539F"/>
                </a:solidFill>
                <a:latin typeface="Arial"/>
                <a:cs typeface="Arial"/>
              </a:rPr>
              <a:t>07.07.2021 </a:t>
            </a:r>
          </a:p>
          <a:p>
            <a:pPr marL="12700" marR="5080">
              <a:lnSpc>
                <a:spcPct val="100000"/>
              </a:lnSpc>
              <a:spcBef>
                <a:spcPts val="15"/>
              </a:spcBef>
            </a:pPr>
            <a:r>
              <a:rPr lang="en-US" sz="900" spc="-235" dirty="0">
                <a:solidFill>
                  <a:srgbClr val="00539F"/>
                </a:solidFill>
                <a:latin typeface="Arial"/>
                <a:cs typeface="Arial"/>
              </a:rPr>
              <a:t> </a:t>
            </a:r>
            <a:r>
              <a:rPr lang="en-US" sz="900" dirty="0">
                <a:solidFill>
                  <a:srgbClr val="00539F"/>
                </a:solidFill>
                <a:latin typeface="Arial"/>
                <a:cs typeface="Arial"/>
              </a:rPr>
              <a:t>Institute</a:t>
            </a:r>
            <a:r>
              <a:rPr lang="en-US" sz="900" spc="-25" dirty="0">
                <a:solidFill>
                  <a:srgbClr val="00539F"/>
                </a:solidFill>
                <a:latin typeface="Arial"/>
                <a:cs typeface="Arial"/>
              </a:rPr>
              <a:t> </a:t>
            </a:r>
            <a:r>
              <a:rPr lang="en-US" sz="900" dirty="0">
                <a:solidFill>
                  <a:srgbClr val="00539F"/>
                </a:solidFill>
                <a:latin typeface="Arial"/>
                <a:cs typeface="Arial"/>
              </a:rPr>
              <a:t>for </a:t>
            </a:r>
            <a:r>
              <a:rPr lang="en-US" sz="900" spc="-5" dirty="0">
                <a:solidFill>
                  <a:srgbClr val="00539F"/>
                </a:solidFill>
                <a:latin typeface="Arial"/>
                <a:cs typeface="Arial"/>
              </a:rPr>
              <a:t>Man-Machine</a:t>
            </a:r>
            <a:r>
              <a:rPr lang="en-US" sz="900" spc="5" dirty="0">
                <a:solidFill>
                  <a:srgbClr val="00539F"/>
                </a:solidFill>
                <a:latin typeface="Arial"/>
                <a:cs typeface="Arial"/>
              </a:rPr>
              <a:t> </a:t>
            </a:r>
            <a:r>
              <a:rPr lang="en-US" sz="900" dirty="0">
                <a:solidFill>
                  <a:srgbClr val="00539F"/>
                </a:solidFill>
                <a:latin typeface="Arial"/>
                <a:cs typeface="Arial"/>
              </a:rPr>
              <a:t>Interaction</a:t>
            </a:r>
            <a:r>
              <a:rPr lang="en-US" sz="900" spc="-35" dirty="0">
                <a:solidFill>
                  <a:srgbClr val="00539F"/>
                </a:solidFill>
                <a:latin typeface="Arial"/>
                <a:cs typeface="Arial"/>
              </a:rPr>
              <a:t> </a:t>
            </a:r>
            <a:r>
              <a:rPr lang="en-US" sz="900" dirty="0">
                <a:solidFill>
                  <a:srgbClr val="00539F"/>
                </a:solidFill>
                <a:latin typeface="Arial"/>
                <a:cs typeface="Arial"/>
              </a:rPr>
              <a:t>|</a:t>
            </a:r>
            <a:r>
              <a:rPr lang="en-US" sz="900" spc="-5" dirty="0">
                <a:solidFill>
                  <a:srgbClr val="00539F"/>
                </a:solidFill>
                <a:latin typeface="Arial"/>
                <a:cs typeface="Arial"/>
              </a:rPr>
              <a:t> </a:t>
            </a:r>
            <a:r>
              <a:rPr lang="en-US" sz="900" spc="-5" dirty="0">
                <a:solidFill>
                  <a:srgbClr val="00539F"/>
                </a:solidFill>
                <a:latin typeface="Arial"/>
                <a:cs typeface="Arial"/>
                <a:hlinkClick r:id="rId2"/>
              </a:rPr>
              <a:t>www.mmi.rwth-aachen.de</a:t>
            </a:r>
            <a:endParaRPr lang="en-US" sz="900" dirty="0">
              <a:latin typeface="Arial"/>
              <a:cs typeface="Arial"/>
            </a:endParaRPr>
          </a:p>
          <a:p>
            <a:pPr marL="12700">
              <a:lnSpc>
                <a:spcPct val="100000"/>
              </a:lnSpc>
            </a:pPr>
            <a:r>
              <a:rPr lang="en-US" sz="900" spc="-5" dirty="0" smtClean="0">
                <a:solidFill>
                  <a:srgbClr val="00539F"/>
                </a:solidFill>
                <a:latin typeface="Arial"/>
                <a:cs typeface="Arial"/>
              </a:rPr>
              <a:t>O</a:t>
            </a:r>
            <a:r>
              <a:rPr lang="tr-TR" sz="900" spc="-5" dirty="0" smtClean="0">
                <a:solidFill>
                  <a:srgbClr val="00539F"/>
                </a:solidFill>
                <a:latin typeface="Arial"/>
                <a:cs typeface="Arial"/>
              </a:rPr>
              <a:t>g</a:t>
            </a:r>
            <a:r>
              <a:rPr lang="en-US" sz="900" spc="-5" dirty="0" smtClean="0">
                <a:solidFill>
                  <a:srgbClr val="00539F"/>
                </a:solidFill>
                <a:latin typeface="Arial"/>
                <a:cs typeface="Arial"/>
              </a:rPr>
              <a:t>uz </a:t>
            </a:r>
            <a:r>
              <a:rPr lang="en-US" sz="900" spc="-5" dirty="0">
                <a:solidFill>
                  <a:srgbClr val="00539F"/>
                </a:solidFill>
                <a:latin typeface="Arial"/>
                <a:cs typeface="Arial"/>
              </a:rPr>
              <a:t>Altan </a:t>
            </a:r>
            <a:r>
              <a:rPr lang="en-US" sz="900" dirty="0">
                <a:solidFill>
                  <a:srgbClr val="00539F"/>
                </a:solidFill>
                <a:latin typeface="Arial"/>
                <a:cs typeface="Arial"/>
              </a:rPr>
              <a:t>|</a:t>
            </a:r>
            <a:r>
              <a:rPr lang="en-US" sz="900" spc="20" dirty="0">
                <a:solidFill>
                  <a:srgbClr val="00539F"/>
                </a:solidFill>
                <a:latin typeface="Arial"/>
                <a:cs typeface="Arial"/>
              </a:rPr>
              <a:t> </a:t>
            </a:r>
            <a:r>
              <a:rPr lang="en-US" sz="900" spc="-5" dirty="0">
                <a:solidFill>
                  <a:srgbClr val="00539F"/>
                </a:solidFill>
                <a:latin typeface="Arial"/>
                <a:cs typeface="Arial"/>
                <a:hlinkClick r:id="rId3"/>
              </a:rPr>
              <a:t>ouz.altan@rwth-aachen.de</a:t>
            </a:r>
            <a:endParaRPr lang="en-US" sz="900" dirty="0">
              <a:latin typeface="Arial"/>
              <a:cs typeface="Arial"/>
            </a:endParaRPr>
          </a:p>
        </p:txBody>
      </p:sp>
      <p:sp>
        <p:nvSpPr>
          <p:cNvPr id="33" name="object 8"/>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lang="en-US" dirty="0"/>
              <a:t>Techniques and Systems Developed for Disaster Scenarios</a:t>
            </a:r>
          </a:p>
        </p:txBody>
      </p:sp>
      <p:sp>
        <p:nvSpPr>
          <p:cNvPr id="35" name="Text Placeholder 3"/>
          <p:cNvSpPr>
            <a:spLocks noGrp="1"/>
          </p:cNvSpPr>
          <p:nvPr>
            <p:ph type="body" sz="quarter" idx="4294967295"/>
          </p:nvPr>
        </p:nvSpPr>
        <p:spPr>
          <a:xfrm>
            <a:off x="465886" y="1013036"/>
            <a:ext cx="11600091" cy="307777"/>
          </a:xfrm>
          <a:prstGeom prst="rect">
            <a:avLst/>
          </a:prstGeom>
        </p:spPr>
        <p:txBody>
          <a:bodyPr/>
          <a:lstStyle/>
          <a:p>
            <a:r>
              <a:rPr lang="tr-TR" sz="2000" b="1" dirty="0">
                <a:latin typeface="Arial" panose="020B0604020202020204" pitchFamily="34" charset="0"/>
                <a:cs typeface="Arial" panose="020B0604020202020204" pitchFamily="34" charset="0"/>
              </a:rPr>
              <a:t>Unmanned Ground Vehicle (</a:t>
            </a:r>
            <a:r>
              <a:rPr lang="tr-TR" sz="2000" b="1" dirty="0" smtClean="0">
                <a:latin typeface="Arial" panose="020B0604020202020204" pitchFamily="34" charset="0"/>
                <a:cs typeface="Arial" panose="020B0604020202020204" pitchFamily="34" charset="0"/>
              </a:rPr>
              <a:t>UGV</a:t>
            </a:r>
            <a:r>
              <a:rPr lang="tr-TR" sz="2000" b="1" dirty="0">
                <a:latin typeface="Arial" panose="020B0604020202020204" pitchFamily="34" charset="0"/>
                <a:cs typeface="Arial" panose="020B0604020202020204" pitchFamily="34" charset="0"/>
              </a:rPr>
              <a:t>)</a:t>
            </a:r>
            <a:endParaRPr lang="tr-TR" sz="2000" b="1" dirty="0" smtClean="0">
              <a:latin typeface="Arial" panose="020B0604020202020204" pitchFamily="34" charset="0"/>
              <a:cs typeface="Arial" panose="020B0604020202020204" pitchFamily="34" charset="0"/>
            </a:endParaRPr>
          </a:p>
        </p:txBody>
      </p:sp>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0" y="1890346"/>
            <a:ext cx="8931805" cy="3983585"/>
          </a:xfrm>
          <a:prstGeom prst="rect">
            <a:avLst/>
          </a:prstGeom>
        </p:spPr>
      </p:pic>
      <p:sp>
        <p:nvSpPr>
          <p:cNvPr id="38" name="Text Placeholder 3"/>
          <p:cNvSpPr>
            <a:spLocks noGrp="1"/>
          </p:cNvSpPr>
          <p:nvPr>
            <p:ph type="body" sz="quarter" idx="4294967295"/>
          </p:nvPr>
        </p:nvSpPr>
        <p:spPr>
          <a:xfrm>
            <a:off x="3238499" y="1520692"/>
            <a:ext cx="5715000" cy="276999"/>
          </a:xfrm>
          <a:prstGeom prst="rect">
            <a:avLst/>
          </a:prstGeom>
        </p:spPr>
        <p:txBody>
          <a:bodyPr/>
          <a:lstStyle/>
          <a:p>
            <a:r>
              <a:rPr lang="en-US" b="1" dirty="0" smtClean="0">
                <a:latin typeface="Arial" panose="020B0604020202020204" pitchFamily="34" charset="0"/>
                <a:cs typeface="Arial" panose="020B0604020202020204" pitchFamily="34" charset="0"/>
              </a:rPr>
              <a:t>Technical </a:t>
            </a:r>
            <a:r>
              <a:rPr lang="en-US" b="1" dirty="0">
                <a:latin typeface="Arial" panose="020B0604020202020204" pitchFamily="34" charset="0"/>
                <a:cs typeface="Arial" panose="020B0604020202020204" pitchFamily="34" charset="0"/>
              </a:rPr>
              <a:t>University of Darmstadt’s Team </a:t>
            </a:r>
            <a:r>
              <a:rPr lang="tr-TR" b="1" dirty="0" smtClean="0">
                <a:latin typeface="Arial" panose="020B0604020202020204" pitchFamily="34" charset="0"/>
                <a:cs typeface="Arial" panose="020B0604020202020204" pitchFamily="34" charset="0"/>
              </a:rPr>
              <a:t>HECTOR</a:t>
            </a:r>
            <a:endParaRPr lang="tr-TR"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95664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347268" y="419811"/>
            <a:ext cx="11387532" cy="321242"/>
          </a:xfrm>
          <a:prstGeom prst="rect">
            <a:avLst/>
          </a:prstGeom>
        </p:spPr>
        <p:txBody>
          <a:bodyPr vert="horz" wrap="square" lIns="0" tIns="13335" rIns="0" bIns="0" rtlCol="0">
            <a:spAutoFit/>
          </a:bodyPr>
          <a:lstStyle/>
          <a:p>
            <a:pPr marL="12700">
              <a:lnSpc>
                <a:spcPct val="100000"/>
              </a:lnSpc>
              <a:spcBef>
                <a:spcPts val="105"/>
              </a:spcBef>
            </a:pPr>
            <a:r>
              <a:rPr lang="en-US" dirty="0"/>
              <a:t>Techniques and Systems Developed for Disaster Scenarios</a:t>
            </a:r>
          </a:p>
        </p:txBody>
      </p:sp>
      <p:sp>
        <p:nvSpPr>
          <p:cNvPr id="18" name="object 18"/>
          <p:cNvSpPr txBox="1"/>
          <p:nvPr/>
        </p:nvSpPr>
        <p:spPr>
          <a:xfrm>
            <a:off x="322173" y="6224276"/>
            <a:ext cx="973227" cy="140423"/>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lang="tr-TR" sz="900" spc="-5">
                <a:solidFill>
                  <a:srgbClr val="00539F"/>
                </a:solidFill>
                <a:latin typeface="Arial"/>
                <a:cs typeface="Arial"/>
              </a:rPr>
              <a:pPr marL="38100">
                <a:lnSpc>
                  <a:spcPct val="100000"/>
                </a:lnSpc>
                <a:spcBef>
                  <a:spcPts val="15"/>
                </a:spcBef>
              </a:pPr>
              <a:t>11</a:t>
            </a:fld>
            <a:endParaRPr sz="900" dirty="0">
              <a:latin typeface="Arial"/>
              <a:cs typeface="Arial"/>
            </a:endParaRPr>
          </a:p>
        </p:txBody>
      </p:sp>
      <p:sp>
        <p:nvSpPr>
          <p:cNvPr id="19" name="object 19"/>
          <p:cNvSpPr txBox="1"/>
          <p:nvPr/>
        </p:nvSpPr>
        <p:spPr>
          <a:xfrm>
            <a:off x="1182725" y="6224276"/>
            <a:ext cx="4726940" cy="427990"/>
          </a:xfrm>
          <a:prstGeom prst="rect">
            <a:avLst/>
          </a:prstGeom>
        </p:spPr>
        <p:txBody>
          <a:bodyPr vert="horz" wrap="square" lIns="0" tIns="1905" rIns="0" bIns="0" rtlCol="0">
            <a:spAutoFit/>
          </a:bodyPr>
          <a:lstStyle/>
          <a:p>
            <a:pPr marL="12700" marR="5080">
              <a:lnSpc>
                <a:spcPct val="100000"/>
              </a:lnSpc>
              <a:spcBef>
                <a:spcPts val="15"/>
              </a:spcBef>
            </a:pPr>
            <a:r>
              <a:rPr lang="en-US" sz="900" dirty="0" smtClean="0">
                <a:solidFill>
                  <a:srgbClr val="00539F"/>
                </a:solidFill>
                <a:latin typeface="Arial"/>
                <a:cs typeface="Arial"/>
              </a:rPr>
              <a:t>Seminar: Mobile Robotics in Disaster Scenarios | </a:t>
            </a:r>
            <a:r>
              <a:rPr lang="en-US" sz="900" spc="-5" dirty="0" smtClean="0">
                <a:solidFill>
                  <a:srgbClr val="00539F"/>
                </a:solidFill>
                <a:latin typeface="Arial"/>
                <a:cs typeface="Arial"/>
              </a:rPr>
              <a:t>07.07.2021 </a:t>
            </a:r>
          </a:p>
          <a:p>
            <a:pPr marL="12700" marR="5080">
              <a:lnSpc>
                <a:spcPct val="100000"/>
              </a:lnSpc>
              <a:spcBef>
                <a:spcPts val="15"/>
              </a:spcBef>
            </a:pPr>
            <a:r>
              <a:rPr lang="en-US" sz="900" spc="-235" dirty="0" smtClean="0">
                <a:solidFill>
                  <a:srgbClr val="00539F"/>
                </a:solidFill>
                <a:latin typeface="Arial"/>
                <a:cs typeface="Arial"/>
              </a:rPr>
              <a:t> </a:t>
            </a:r>
            <a:r>
              <a:rPr lang="en-US" sz="900" dirty="0" smtClean="0">
                <a:solidFill>
                  <a:srgbClr val="00539F"/>
                </a:solidFill>
                <a:latin typeface="Arial"/>
                <a:cs typeface="Arial"/>
              </a:rPr>
              <a:t>Institute</a:t>
            </a:r>
            <a:r>
              <a:rPr lang="en-US" sz="900" spc="-25" dirty="0" smtClean="0">
                <a:solidFill>
                  <a:srgbClr val="00539F"/>
                </a:solidFill>
                <a:latin typeface="Arial"/>
                <a:cs typeface="Arial"/>
              </a:rPr>
              <a:t> </a:t>
            </a:r>
            <a:r>
              <a:rPr lang="en-US" sz="900" dirty="0" smtClean="0">
                <a:solidFill>
                  <a:srgbClr val="00539F"/>
                </a:solidFill>
                <a:latin typeface="Arial"/>
                <a:cs typeface="Arial"/>
              </a:rPr>
              <a:t>for </a:t>
            </a:r>
            <a:r>
              <a:rPr lang="en-US" sz="900" spc="-5" dirty="0" smtClean="0">
                <a:solidFill>
                  <a:srgbClr val="00539F"/>
                </a:solidFill>
                <a:latin typeface="Arial"/>
                <a:cs typeface="Arial"/>
              </a:rPr>
              <a:t>Man-Machine</a:t>
            </a:r>
            <a:r>
              <a:rPr lang="en-US" sz="900" spc="5" dirty="0" smtClean="0">
                <a:solidFill>
                  <a:srgbClr val="00539F"/>
                </a:solidFill>
                <a:latin typeface="Arial"/>
                <a:cs typeface="Arial"/>
              </a:rPr>
              <a:t> </a:t>
            </a:r>
            <a:r>
              <a:rPr lang="en-US" sz="900" dirty="0" smtClean="0">
                <a:solidFill>
                  <a:srgbClr val="00539F"/>
                </a:solidFill>
                <a:latin typeface="Arial"/>
                <a:cs typeface="Arial"/>
              </a:rPr>
              <a:t>Interaction</a:t>
            </a:r>
            <a:r>
              <a:rPr lang="en-US" sz="900" spc="-35" dirty="0" smtClean="0">
                <a:solidFill>
                  <a:srgbClr val="00539F"/>
                </a:solidFill>
                <a:latin typeface="Arial"/>
                <a:cs typeface="Arial"/>
              </a:rPr>
              <a:t> </a:t>
            </a:r>
            <a:r>
              <a:rPr lang="en-US" sz="900" dirty="0" smtClean="0">
                <a:solidFill>
                  <a:srgbClr val="00539F"/>
                </a:solidFill>
                <a:latin typeface="Arial"/>
                <a:cs typeface="Arial"/>
              </a:rPr>
              <a:t>|</a:t>
            </a:r>
            <a:r>
              <a:rPr lang="en-US" sz="900" spc="-5" dirty="0" smtClean="0">
                <a:solidFill>
                  <a:srgbClr val="00539F"/>
                </a:solidFill>
                <a:latin typeface="Arial"/>
                <a:cs typeface="Arial"/>
              </a:rPr>
              <a:t> </a:t>
            </a:r>
            <a:r>
              <a:rPr lang="en-US" sz="900" spc="-5" dirty="0" smtClean="0">
                <a:solidFill>
                  <a:srgbClr val="00539F"/>
                </a:solidFill>
                <a:latin typeface="Arial"/>
                <a:cs typeface="Arial"/>
                <a:hlinkClick r:id="rId3"/>
              </a:rPr>
              <a:t>www.mmi.rwth-aachen.de</a:t>
            </a:r>
            <a:endParaRPr lang="en-US" sz="900" dirty="0" smtClean="0">
              <a:latin typeface="Arial"/>
              <a:cs typeface="Arial"/>
            </a:endParaRPr>
          </a:p>
          <a:p>
            <a:pPr marL="12700">
              <a:lnSpc>
                <a:spcPct val="100000"/>
              </a:lnSpc>
            </a:pPr>
            <a:r>
              <a:rPr lang="en-US" sz="900" spc="-5" dirty="0" smtClean="0">
                <a:solidFill>
                  <a:srgbClr val="00539F"/>
                </a:solidFill>
                <a:latin typeface="Arial"/>
                <a:cs typeface="Arial"/>
              </a:rPr>
              <a:t>O</a:t>
            </a:r>
            <a:r>
              <a:rPr lang="tr-TR" sz="900" spc="-5" dirty="0" smtClean="0">
                <a:solidFill>
                  <a:srgbClr val="00539F"/>
                </a:solidFill>
                <a:latin typeface="Arial"/>
                <a:cs typeface="Arial"/>
              </a:rPr>
              <a:t>g</a:t>
            </a:r>
            <a:r>
              <a:rPr lang="en-US" sz="900" spc="-5" dirty="0" smtClean="0">
                <a:solidFill>
                  <a:srgbClr val="00539F"/>
                </a:solidFill>
                <a:latin typeface="Arial"/>
                <a:cs typeface="Arial"/>
              </a:rPr>
              <a:t>uz Altan </a:t>
            </a:r>
            <a:r>
              <a:rPr lang="en-US" sz="900" dirty="0" smtClean="0">
                <a:solidFill>
                  <a:srgbClr val="00539F"/>
                </a:solidFill>
                <a:latin typeface="Arial"/>
                <a:cs typeface="Arial"/>
              </a:rPr>
              <a:t>|</a:t>
            </a:r>
            <a:r>
              <a:rPr lang="en-US" sz="900" spc="20" dirty="0" smtClean="0">
                <a:solidFill>
                  <a:srgbClr val="00539F"/>
                </a:solidFill>
                <a:latin typeface="Arial"/>
                <a:cs typeface="Arial"/>
              </a:rPr>
              <a:t> </a:t>
            </a:r>
            <a:r>
              <a:rPr lang="en-US" sz="900" spc="-5" dirty="0" smtClean="0">
                <a:solidFill>
                  <a:srgbClr val="00539F"/>
                </a:solidFill>
                <a:latin typeface="Arial"/>
                <a:cs typeface="Arial"/>
                <a:hlinkClick r:id="rId4"/>
              </a:rPr>
              <a:t>ouz.altan@rwth-aachen.de</a:t>
            </a:r>
            <a:endParaRPr lang="en-US" sz="900" dirty="0">
              <a:latin typeface="Arial"/>
              <a:cs typeface="Arial"/>
            </a:endParaRPr>
          </a:p>
        </p:txBody>
      </p:sp>
      <p:sp>
        <p:nvSpPr>
          <p:cNvPr id="20" name="Text Placeholder 3"/>
          <p:cNvSpPr>
            <a:spLocks noGrp="1"/>
          </p:cNvSpPr>
          <p:nvPr>
            <p:ph type="body" sz="quarter" idx="4294967295"/>
          </p:nvPr>
        </p:nvSpPr>
        <p:spPr>
          <a:xfrm>
            <a:off x="411390" y="1103948"/>
            <a:ext cx="11484000" cy="307777"/>
          </a:xfrm>
          <a:prstGeom prst="rect">
            <a:avLst/>
          </a:prstGeom>
        </p:spPr>
        <p:txBody>
          <a:bodyPr/>
          <a:lstStyle/>
          <a:p>
            <a:r>
              <a:rPr lang="tr-TR" sz="2000" b="1" dirty="0">
                <a:latin typeface="Arial" panose="020B0604020202020204" pitchFamily="34" charset="0"/>
                <a:cs typeface="Arial" panose="020B0604020202020204" pitchFamily="34" charset="0"/>
              </a:rPr>
              <a:t>Unmanned Aerial </a:t>
            </a:r>
            <a:r>
              <a:rPr lang="tr-TR" sz="2000" b="1" dirty="0" smtClean="0">
                <a:latin typeface="Arial" panose="020B0604020202020204" pitchFamily="34" charset="0"/>
                <a:cs typeface="Arial" panose="020B0604020202020204" pitchFamily="34" charset="0"/>
              </a:rPr>
              <a:t>Vehicle </a:t>
            </a:r>
            <a:r>
              <a:rPr lang="tr-TR" sz="2000" b="1" dirty="0">
                <a:latin typeface="Arial" panose="020B0604020202020204" pitchFamily="34" charset="0"/>
                <a:cs typeface="Arial" panose="020B0604020202020204" pitchFamily="34" charset="0"/>
              </a:rPr>
              <a:t>(UAV</a:t>
            </a:r>
            <a:r>
              <a:rPr lang="tr-TR" sz="2000" b="1" dirty="0" smtClean="0">
                <a:latin typeface="Arial" panose="020B0604020202020204" pitchFamily="34" charset="0"/>
                <a:cs typeface="Arial" panose="020B0604020202020204" pitchFamily="34" charset="0"/>
              </a:rPr>
              <a:t>), also known as Drone</a:t>
            </a:r>
            <a:endParaRPr lang="tr-TR" sz="2000" b="1" dirty="0">
              <a:latin typeface="Arial" panose="020B0604020202020204" pitchFamily="34" charset="0"/>
              <a:cs typeface="Arial" panose="020B0604020202020204" pitchFamily="34" charset="0"/>
            </a:endParaRPr>
          </a:p>
        </p:txBody>
      </p:sp>
      <p:sp>
        <p:nvSpPr>
          <p:cNvPr id="21" name="Rectangle 20"/>
          <p:cNvSpPr/>
          <p:nvPr/>
        </p:nvSpPr>
        <p:spPr>
          <a:xfrm>
            <a:off x="398690" y="1604487"/>
            <a:ext cx="3030310" cy="369332"/>
          </a:xfrm>
          <a:prstGeom prst="rect">
            <a:avLst/>
          </a:prstGeom>
        </p:spPr>
        <p:txBody>
          <a:bodyPr wrap="square">
            <a:spAutoFit/>
          </a:bodyPr>
          <a:lstStyle/>
          <a:p>
            <a:endParaRPr lang="tr-TR" dirty="0">
              <a:latin typeface="Arial" panose="020B0604020202020204" pitchFamily="34" charset="0"/>
              <a:cs typeface="Arial" panose="020B0604020202020204" pitchFamily="34" charset="0"/>
            </a:endParaRPr>
          </a:p>
        </p:txBody>
      </p:sp>
      <p:sp>
        <p:nvSpPr>
          <p:cNvPr id="12" name="object 2"/>
          <p:cNvSpPr txBox="1"/>
          <p:nvPr/>
        </p:nvSpPr>
        <p:spPr>
          <a:xfrm>
            <a:off x="642340" y="3946612"/>
            <a:ext cx="5215535" cy="664926"/>
          </a:xfrm>
          <a:prstGeom prst="rect">
            <a:avLst/>
          </a:prstGeom>
        </p:spPr>
        <p:txBody>
          <a:bodyPr vert="horz" wrap="square" lIns="0" tIns="13335" rIns="0" bIns="0" rtlCol="0">
            <a:spAutoFit/>
          </a:bodyPr>
          <a:lstStyle/>
          <a:p>
            <a:pPr marL="228600" indent="-216535">
              <a:spcBef>
                <a:spcPts val="100"/>
              </a:spcBef>
              <a:buClr>
                <a:srgbClr val="00539F"/>
              </a:buClr>
              <a:buFont typeface="Arial"/>
              <a:buChar char="•"/>
              <a:tabLst>
                <a:tab pos="228600" algn="l"/>
                <a:tab pos="229235" algn="l"/>
              </a:tabLst>
            </a:pPr>
            <a:r>
              <a:rPr lang="tr-TR" b="1" spc="-5" dirty="0" smtClean="0">
                <a:latin typeface="Arial"/>
                <a:cs typeface="Arial"/>
              </a:rPr>
              <a:t>Mapping and Sectorization</a:t>
            </a:r>
            <a:endParaRPr lang="en-US" b="1" spc="-5" dirty="0" smtClean="0">
              <a:latin typeface="Arial"/>
              <a:cs typeface="Arial"/>
            </a:endParaRPr>
          </a:p>
          <a:p>
            <a:pPr marL="443865" lvl="1" indent="-215900" algn="just">
              <a:lnSpc>
                <a:spcPct val="100000"/>
              </a:lnSpc>
              <a:spcBef>
                <a:spcPts val="1040"/>
              </a:spcBef>
              <a:buClr>
                <a:srgbClr val="00539F"/>
              </a:buClr>
              <a:buFont typeface="Symbol"/>
              <a:buChar char=""/>
              <a:tabLst>
                <a:tab pos="444500" algn="l"/>
              </a:tabLst>
            </a:pPr>
            <a:r>
              <a:rPr lang="en-US" sz="2400" spc="-7" baseline="1736" dirty="0">
                <a:latin typeface="Arial"/>
                <a:cs typeface="Arial"/>
              </a:rPr>
              <a:t>Stream real-time images/videos of disaster scene</a:t>
            </a:r>
          </a:p>
        </p:txBody>
      </p:sp>
      <p:sp>
        <p:nvSpPr>
          <p:cNvPr id="13" name="object 2"/>
          <p:cNvSpPr txBox="1"/>
          <p:nvPr/>
        </p:nvSpPr>
        <p:spPr>
          <a:xfrm>
            <a:off x="642340" y="2778242"/>
            <a:ext cx="5064405" cy="911147"/>
          </a:xfrm>
          <a:prstGeom prst="rect">
            <a:avLst/>
          </a:prstGeom>
        </p:spPr>
        <p:txBody>
          <a:bodyPr vert="horz" wrap="square" lIns="0" tIns="13335" rIns="0" bIns="0" rtlCol="0">
            <a:spAutoFit/>
          </a:bodyPr>
          <a:lstStyle/>
          <a:p>
            <a:pPr marL="228600" indent="-216535">
              <a:spcBef>
                <a:spcPts val="100"/>
              </a:spcBef>
              <a:buClr>
                <a:srgbClr val="00539F"/>
              </a:buClr>
              <a:buFont typeface="Arial"/>
              <a:buChar char="•"/>
              <a:tabLst>
                <a:tab pos="228600" algn="l"/>
                <a:tab pos="229235" algn="l"/>
              </a:tabLst>
            </a:pPr>
            <a:r>
              <a:rPr lang="tr-TR" b="1" spc="-5" dirty="0" smtClean="0">
                <a:latin typeface="Arial"/>
                <a:cs typeface="Arial"/>
              </a:rPr>
              <a:t>Delivery</a:t>
            </a:r>
            <a:endParaRPr lang="en-US" b="1" spc="-5" dirty="0" smtClean="0">
              <a:latin typeface="Arial"/>
              <a:cs typeface="Arial"/>
            </a:endParaRPr>
          </a:p>
          <a:p>
            <a:pPr marL="443865" lvl="1" indent="-215900" algn="just">
              <a:lnSpc>
                <a:spcPct val="100000"/>
              </a:lnSpc>
              <a:spcBef>
                <a:spcPts val="1040"/>
              </a:spcBef>
              <a:buClr>
                <a:srgbClr val="00539F"/>
              </a:buClr>
              <a:buFont typeface="Symbol"/>
              <a:buChar char=""/>
              <a:tabLst>
                <a:tab pos="444500" algn="l"/>
              </a:tabLst>
            </a:pPr>
            <a:r>
              <a:rPr lang="tr-TR" sz="2400" spc="-7" baseline="1736" dirty="0">
                <a:latin typeface="Arial"/>
                <a:cs typeface="Arial"/>
              </a:rPr>
              <a:t>F</a:t>
            </a:r>
            <a:r>
              <a:rPr lang="en-US" sz="2400" spc="-7" baseline="1736" dirty="0">
                <a:latin typeface="Arial"/>
                <a:cs typeface="Arial"/>
              </a:rPr>
              <a:t>ood, water, medical supplies and communication</a:t>
            </a:r>
            <a:r>
              <a:rPr lang="tr-TR" sz="2400" spc="-7" baseline="1736" dirty="0">
                <a:latin typeface="Arial"/>
                <a:cs typeface="Arial"/>
              </a:rPr>
              <a:t> </a:t>
            </a:r>
            <a:r>
              <a:rPr lang="en-US" sz="2400" spc="-7" baseline="1736" dirty="0">
                <a:latin typeface="Arial"/>
                <a:cs typeface="Arial"/>
              </a:rPr>
              <a:t>devices to the victims</a:t>
            </a:r>
          </a:p>
        </p:txBody>
      </p:sp>
      <p:sp>
        <p:nvSpPr>
          <p:cNvPr id="14" name="object 2"/>
          <p:cNvSpPr txBox="1"/>
          <p:nvPr/>
        </p:nvSpPr>
        <p:spPr>
          <a:xfrm>
            <a:off x="642340" y="1668948"/>
            <a:ext cx="5257800" cy="911147"/>
          </a:xfrm>
          <a:prstGeom prst="rect">
            <a:avLst/>
          </a:prstGeom>
        </p:spPr>
        <p:txBody>
          <a:bodyPr vert="horz" wrap="square" lIns="0" tIns="13335" rIns="0" bIns="0" rtlCol="0">
            <a:spAutoFit/>
          </a:bodyPr>
          <a:lstStyle/>
          <a:p>
            <a:pPr marL="228600" indent="-216535">
              <a:spcBef>
                <a:spcPts val="100"/>
              </a:spcBef>
              <a:buClr>
                <a:srgbClr val="00539F"/>
              </a:buClr>
              <a:buFont typeface="Arial"/>
              <a:buChar char="•"/>
              <a:tabLst>
                <a:tab pos="228600" algn="l"/>
                <a:tab pos="229235" algn="l"/>
              </a:tabLst>
            </a:pPr>
            <a:r>
              <a:rPr lang="tr-TR" b="1" spc="-5" dirty="0" smtClean="0">
                <a:latin typeface="Arial"/>
                <a:cs typeface="Arial"/>
              </a:rPr>
              <a:t>Victim Search</a:t>
            </a:r>
            <a:endParaRPr lang="en-US" b="1" spc="-5" dirty="0" smtClean="0">
              <a:latin typeface="Arial"/>
              <a:cs typeface="Arial"/>
            </a:endParaRPr>
          </a:p>
          <a:p>
            <a:pPr marL="443865" lvl="1" indent="-215900" algn="just">
              <a:lnSpc>
                <a:spcPct val="100000"/>
              </a:lnSpc>
              <a:spcBef>
                <a:spcPts val="1040"/>
              </a:spcBef>
              <a:buClr>
                <a:srgbClr val="00539F"/>
              </a:buClr>
              <a:buFont typeface="Symbol"/>
              <a:buChar char=""/>
              <a:tabLst>
                <a:tab pos="444500" algn="l"/>
              </a:tabLst>
            </a:pPr>
            <a:r>
              <a:rPr lang="tr-TR" sz="2400" spc="-7" baseline="1736" dirty="0">
                <a:latin typeface="Arial"/>
                <a:cs typeface="Arial"/>
              </a:rPr>
              <a:t>S</a:t>
            </a:r>
            <a:r>
              <a:rPr lang="en-US" sz="2400" spc="-7" baseline="1736" dirty="0">
                <a:latin typeface="Arial"/>
                <a:cs typeface="Arial"/>
              </a:rPr>
              <a:t>cann</a:t>
            </a:r>
            <a:r>
              <a:rPr lang="tr-TR" sz="2400" spc="-7" baseline="1736" dirty="0">
                <a:latin typeface="Arial"/>
                <a:cs typeface="Arial"/>
              </a:rPr>
              <a:t>ing</a:t>
            </a:r>
            <a:r>
              <a:rPr lang="en-US" sz="2400" spc="-7" baseline="1736" dirty="0">
                <a:latin typeface="Arial"/>
                <a:cs typeface="Arial"/>
              </a:rPr>
              <a:t> </a:t>
            </a:r>
            <a:r>
              <a:rPr lang="tr-TR" sz="2400" spc="-7" baseline="1736" dirty="0">
                <a:latin typeface="Arial"/>
                <a:cs typeface="Arial"/>
              </a:rPr>
              <a:t>large areas </a:t>
            </a:r>
            <a:r>
              <a:rPr lang="en-US" sz="2400" spc="-7" baseline="1736" dirty="0">
                <a:latin typeface="Arial"/>
                <a:cs typeface="Arial"/>
              </a:rPr>
              <a:t>using</a:t>
            </a:r>
            <a:r>
              <a:rPr lang="tr-TR" sz="2400" spc="-7" baseline="1736" dirty="0">
                <a:latin typeface="Arial"/>
                <a:cs typeface="Arial"/>
              </a:rPr>
              <a:t> </a:t>
            </a:r>
            <a:r>
              <a:rPr lang="en-US" sz="2400" spc="-7" baseline="1736" dirty="0">
                <a:latin typeface="Arial"/>
                <a:cs typeface="Arial"/>
              </a:rPr>
              <a:t>built-in cameras and image systems</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5126" y="1973819"/>
            <a:ext cx="4629674" cy="3084075"/>
          </a:xfrm>
          <a:prstGeom prst="rect">
            <a:avLst/>
          </a:prstGeom>
        </p:spPr>
      </p:pic>
      <p:sp>
        <p:nvSpPr>
          <p:cNvPr id="3" name="Rectangle 2"/>
          <p:cNvSpPr/>
          <p:nvPr/>
        </p:nvSpPr>
        <p:spPr>
          <a:xfrm>
            <a:off x="7101984" y="4655568"/>
            <a:ext cx="395621" cy="307777"/>
          </a:xfrm>
          <a:prstGeom prst="rect">
            <a:avLst/>
          </a:prstGeom>
        </p:spPr>
        <p:txBody>
          <a:bodyPr wrap="none">
            <a:spAutoFit/>
          </a:bodyPr>
          <a:lstStyle/>
          <a:p>
            <a:pPr marL="12065">
              <a:lnSpc>
                <a:spcPct val="100000"/>
              </a:lnSpc>
              <a:spcBef>
                <a:spcPts val="1805"/>
              </a:spcBef>
              <a:buClr>
                <a:srgbClr val="00539F"/>
              </a:buClr>
              <a:tabLst>
                <a:tab pos="228600" algn="l"/>
                <a:tab pos="229235" algn="l"/>
              </a:tabLst>
            </a:pPr>
            <a:r>
              <a:rPr lang="tr-TR" sz="1400" dirty="0" smtClean="0">
                <a:latin typeface="Arial"/>
                <a:cs typeface="Arial"/>
              </a:rPr>
              <a:t>[4]</a:t>
            </a:r>
            <a:endParaRPr lang="tr-TR" sz="1400" dirty="0">
              <a:latin typeface="Arial"/>
              <a:cs typeface="Arial"/>
            </a:endParaRPr>
          </a:p>
        </p:txBody>
      </p:sp>
    </p:spTree>
    <p:extLst>
      <p:ext uri="{BB962C8B-B14F-4D97-AF65-F5344CB8AC3E}">
        <p14:creationId xmlns:p14="http://schemas.microsoft.com/office/powerpoint/2010/main" val="10313377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347268" y="419811"/>
            <a:ext cx="11387532" cy="321242"/>
          </a:xfrm>
          <a:prstGeom prst="rect">
            <a:avLst/>
          </a:prstGeom>
        </p:spPr>
        <p:txBody>
          <a:bodyPr vert="horz" wrap="square" lIns="0" tIns="13335" rIns="0" bIns="0" rtlCol="0">
            <a:spAutoFit/>
          </a:bodyPr>
          <a:lstStyle/>
          <a:p>
            <a:pPr marL="12700">
              <a:lnSpc>
                <a:spcPct val="100000"/>
              </a:lnSpc>
              <a:spcBef>
                <a:spcPts val="105"/>
              </a:spcBef>
            </a:pPr>
            <a:r>
              <a:rPr lang="en-US" dirty="0"/>
              <a:t>Techniques and Systems Developed for Disaster Scenarios</a:t>
            </a:r>
          </a:p>
        </p:txBody>
      </p:sp>
      <p:sp>
        <p:nvSpPr>
          <p:cNvPr id="18" name="object 18"/>
          <p:cNvSpPr txBox="1"/>
          <p:nvPr/>
        </p:nvSpPr>
        <p:spPr>
          <a:xfrm>
            <a:off x="322173" y="6224276"/>
            <a:ext cx="973227" cy="140423"/>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lang="tr-TR" sz="900" spc="-5">
                <a:solidFill>
                  <a:srgbClr val="00539F"/>
                </a:solidFill>
                <a:latin typeface="Arial"/>
                <a:cs typeface="Arial"/>
              </a:rPr>
              <a:pPr marL="38100">
                <a:lnSpc>
                  <a:spcPct val="100000"/>
                </a:lnSpc>
                <a:spcBef>
                  <a:spcPts val="15"/>
                </a:spcBef>
              </a:pPr>
              <a:t>12</a:t>
            </a:fld>
            <a:endParaRPr sz="900" dirty="0">
              <a:latin typeface="Arial"/>
              <a:cs typeface="Arial"/>
            </a:endParaRPr>
          </a:p>
        </p:txBody>
      </p:sp>
      <p:sp>
        <p:nvSpPr>
          <p:cNvPr id="19" name="object 19"/>
          <p:cNvSpPr txBox="1"/>
          <p:nvPr/>
        </p:nvSpPr>
        <p:spPr>
          <a:xfrm>
            <a:off x="1182725" y="6224276"/>
            <a:ext cx="4726940" cy="427990"/>
          </a:xfrm>
          <a:prstGeom prst="rect">
            <a:avLst/>
          </a:prstGeom>
        </p:spPr>
        <p:txBody>
          <a:bodyPr vert="horz" wrap="square" lIns="0" tIns="1905" rIns="0" bIns="0" rtlCol="0">
            <a:spAutoFit/>
          </a:bodyPr>
          <a:lstStyle/>
          <a:p>
            <a:pPr marL="12700" marR="5080">
              <a:lnSpc>
                <a:spcPct val="100000"/>
              </a:lnSpc>
              <a:spcBef>
                <a:spcPts val="15"/>
              </a:spcBef>
            </a:pPr>
            <a:r>
              <a:rPr lang="en-US" sz="900" dirty="0" smtClean="0">
                <a:solidFill>
                  <a:srgbClr val="00539F"/>
                </a:solidFill>
                <a:latin typeface="Arial"/>
                <a:cs typeface="Arial"/>
              </a:rPr>
              <a:t>Seminar: Mobile Robotics in Disaster Scenarios | </a:t>
            </a:r>
            <a:r>
              <a:rPr lang="en-US" sz="900" spc="-5" dirty="0" smtClean="0">
                <a:solidFill>
                  <a:srgbClr val="00539F"/>
                </a:solidFill>
                <a:latin typeface="Arial"/>
                <a:cs typeface="Arial"/>
              </a:rPr>
              <a:t>07.07.2021 </a:t>
            </a:r>
          </a:p>
          <a:p>
            <a:pPr marL="12700" marR="5080">
              <a:lnSpc>
                <a:spcPct val="100000"/>
              </a:lnSpc>
              <a:spcBef>
                <a:spcPts val="15"/>
              </a:spcBef>
            </a:pPr>
            <a:r>
              <a:rPr lang="en-US" sz="900" spc="-235" dirty="0" smtClean="0">
                <a:solidFill>
                  <a:srgbClr val="00539F"/>
                </a:solidFill>
                <a:latin typeface="Arial"/>
                <a:cs typeface="Arial"/>
              </a:rPr>
              <a:t> </a:t>
            </a:r>
            <a:r>
              <a:rPr lang="en-US" sz="900" dirty="0" smtClean="0">
                <a:solidFill>
                  <a:srgbClr val="00539F"/>
                </a:solidFill>
                <a:latin typeface="Arial"/>
                <a:cs typeface="Arial"/>
              </a:rPr>
              <a:t>Institute</a:t>
            </a:r>
            <a:r>
              <a:rPr lang="en-US" sz="900" spc="-25" dirty="0" smtClean="0">
                <a:solidFill>
                  <a:srgbClr val="00539F"/>
                </a:solidFill>
                <a:latin typeface="Arial"/>
                <a:cs typeface="Arial"/>
              </a:rPr>
              <a:t> </a:t>
            </a:r>
            <a:r>
              <a:rPr lang="en-US" sz="900" dirty="0" smtClean="0">
                <a:solidFill>
                  <a:srgbClr val="00539F"/>
                </a:solidFill>
                <a:latin typeface="Arial"/>
                <a:cs typeface="Arial"/>
              </a:rPr>
              <a:t>for </a:t>
            </a:r>
            <a:r>
              <a:rPr lang="en-US" sz="900" spc="-5" dirty="0" smtClean="0">
                <a:solidFill>
                  <a:srgbClr val="00539F"/>
                </a:solidFill>
                <a:latin typeface="Arial"/>
                <a:cs typeface="Arial"/>
              </a:rPr>
              <a:t>Man-Machine</a:t>
            </a:r>
            <a:r>
              <a:rPr lang="en-US" sz="900" spc="5" dirty="0" smtClean="0">
                <a:solidFill>
                  <a:srgbClr val="00539F"/>
                </a:solidFill>
                <a:latin typeface="Arial"/>
                <a:cs typeface="Arial"/>
              </a:rPr>
              <a:t> </a:t>
            </a:r>
            <a:r>
              <a:rPr lang="en-US" sz="900" dirty="0" smtClean="0">
                <a:solidFill>
                  <a:srgbClr val="00539F"/>
                </a:solidFill>
                <a:latin typeface="Arial"/>
                <a:cs typeface="Arial"/>
              </a:rPr>
              <a:t>Interaction</a:t>
            </a:r>
            <a:r>
              <a:rPr lang="en-US" sz="900" spc="-35" dirty="0" smtClean="0">
                <a:solidFill>
                  <a:srgbClr val="00539F"/>
                </a:solidFill>
                <a:latin typeface="Arial"/>
                <a:cs typeface="Arial"/>
              </a:rPr>
              <a:t> </a:t>
            </a:r>
            <a:r>
              <a:rPr lang="en-US" sz="900" dirty="0" smtClean="0">
                <a:solidFill>
                  <a:srgbClr val="00539F"/>
                </a:solidFill>
                <a:latin typeface="Arial"/>
                <a:cs typeface="Arial"/>
              </a:rPr>
              <a:t>|</a:t>
            </a:r>
            <a:r>
              <a:rPr lang="en-US" sz="900" spc="-5" dirty="0" smtClean="0">
                <a:solidFill>
                  <a:srgbClr val="00539F"/>
                </a:solidFill>
                <a:latin typeface="Arial"/>
                <a:cs typeface="Arial"/>
              </a:rPr>
              <a:t> </a:t>
            </a:r>
            <a:r>
              <a:rPr lang="en-US" sz="900" spc="-5" dirty="0" smtClean="0">
                <a:solidFill>
                  <a:srgbClr val="00539F"/>
                </a:solidFill>
                <a:latin typeface="Arial"/>
                <a:cs typeface="Arial"/>
                <a:hlinkClick r:id="rId2"/>
              </a:rPr>
              <a:t>www.mmi.rwth-aachen.de</a:t>
            </a:r>
            <a:endParaRPr lang="en-US" sz="900" dirty="0" smtClean="0">
              <a:latin typeface="Arial"/>
              <a:cs typeface="Arial"/>
            </a:endParaRPr>
          </a:p>
          <a:p>
            <a:pPr marL="12700">
              <a:lnSpc>
                <a:spcPct val="100000"/>
              </a:lnSpc>
            </a:pPr>
            <a:r>
              <a:rPr lang="en-US" sz="900" spc="-5" dirty="0" smtClean="0">
                <a:solidFill>
                  <a:srgbClr val="00539F"/>
                </a:solidFill>
                <a:latin typeface="Arial"/>
                <a:cs typeface="Arial"/>
              </a:rPr>
              <a:t>O</a:t>
            </a:r>
            <a:r>
              <a:rPr lang="tr-TR" sz="900" spc="-5" dirty="0" smtClean="0">
                <a:solidFill>
                  <a:srgbClr val="00539F"/>
                </a:solidFill>
                <a:latin typeface="Arial"/>
                <a:cs typeface="Arial"/>
              </a:rPr>
              <a:t>g</a:t>
            </a:r>
            <a:r>
              <a:rPr lang="en-US" sz="900" spc="-5" dirty="0" smtClean="0">
                <a:solidFill>
                  <a:srgbClr val="00539F"/>
                </a:solidFill>
                <a:latin typeface="Arial"/>
                <a:cs typeface="Arial"/>
              </a:rPr>
              <a:t>uz Altan </a:t>
            </a:r>
            <a:r>
              <a:rPr lang="en-US" sz="900" dirty="0" smtClean="0">
                <a:solidFill>
                  <a:srgbClr val="00539F"/>
                </a:solidFill>
                <a:latin typeface="Arial"/>
                <a:cs typeface="Arial"/>
              </a:rPr>
              <a:t>|</a:t>
            </a:r>
            <a:r>
              <a:rPr lang="en-US" sz="900" spc="20" dirty="0" smtClean="0">
                <a:solidFill>
                  <a:srgbClr val="00539F"/>
                </a:solidFill>
                <a:latin typeface="Arial"/>
                <a:cs typeface="Arial"/>
              </a:rPr>
              <a:t> </a:t>
            </a:r>
            <a:r>
              <a:rPr lang="en-US" sz="900" spc="-5" dirty="0" smtClean="0">
                <a:solidFill>
                  <a:srgbClr val="00539F"/>
                </a:solidFill>
                <a:latin typeface="Arial"/>
                <a:cs typeface="Arial"/>
                <a:hlinkClick r:id="rId3"/>
              </a:rPr>
              <a:t>ouz.altan@rwth-aachen.de</a:t>
            </a:r>
            <a:endParaRPr lang="en-US" sz="900" dirty="0">
              <a:latin typeface="Arial"/>
              <a:cs typeface="Arial"/>
            </a:endParaRPr>
          </a:p>
        </p:txBody>
      </p:sp>
      <p:sp>
        <p:nvSpPr>
          <p:cNvPr id="20" name="Text Placeholder 3"/>
          <p:cNvSpPr>
            <a:spLocks noGrp="1"/>
          </p:cNvSpPr>
          <p:nvPr>
            <p:ph type="body" sz="quarter" idx="4294967295"/>
          </p:nvPr>
        </p:nvSpPr>
        <p:spPr>
          <a:xfrm>
            <a:off x="411390" y="1103948"/>
            <a:ext cx="11484000" cy="307777"/>
          </a:xfrm>
          <a:prstGeom prst="rect">
            <a:avLst/>
          </a:prstGeom>
        </p:spPr>
        <p:txBody>
          <a:bodyPr/>
          <a:lstStyle/>
          <a:p>
            <a:r>
              <a:rPr lang="tr-TR" sz="2000" b="1" dirty="0">
                <a:latin typeface="Arial" panose="020B0604020202020204" pitchFamily="34" charset="0"/>
                <a:cs typeface="Arial" panose="020B0604020202020204" pitchFamily="34" charset="0"/>
              </a:rPr>
              <a:t>Unmanned Aerial </a:t>
            </a:r>
            <a:r>
              <a:rPr lang="tr-TR" sz="2000" b="1" dirty="0" smtClean="0">
                <a:latin typeface="Arial" panose="020B0604020202020204" pitchFamily="34" charset="0"/>
                <a:cs typeface="Arial" panose="020B0604020202020204" pitchFamily="34" charset="0"/>
              </a:rPr>
              <a:t>Vehicle </a:t>
            </a:r>
            <a:r>
              <a:rPr lang="tr-TR" sz="2000" b="1" dirty="0">
                <a:latin typeface="Arial" panose="020B0604020202020204" pitchFamily="34" charset="0"/>
                <a:cs typeface="Arial" panose="020B0604020202020204" pitchFamily="34" charset="0"/>
              </a:rPr>
              <a:t>(UAV)</a:t>
            </a:r>
          </a:p>
        </p:txBody>
      </p:sp>
      <p:sp>
        <p:nvSpPr>
          <p:cNvPr id="21" name="Rectangle 20"/>
          <p:cNvSpPr/>
          <p:nvPr/>
        </p:nvSpPr>
        <p:spPr>
          <a:xfrm>
            <a:off x="398690" y="1604487"/>
            <a:ext cx="8669110" cy="369332"/>
          </a:xfrm>
          <a:prstGeom prst="rect">
            <a:avLst/>
          </a:prstGeom>
        </p:spPr>
        <p:txBody>
          <a:bodyPr wrap="square">
            <a:spAutoFit/>
          </a:bodyPr>
          <a:lstStyle/>
          <a:p>
            <a:endParaRPr lang="tr-TR"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1924" y="1700630"/>
            <a:ext cx="4612876" cy="3251141"/>
          </a:xfrm>
          <a:prstGeom prst="rect">
            <a:avLst/>
          </a:prstGeom>
        </p:spPr>
      </p:pic>
      <p:sp>
        <p:nvSpPr>
          <p:cNvPr id="16" name="object 2"/>
          <p:cNvSpPr txBox="1"/>
          <p:nvPr/>
        </p:nvSpPr>
        <p:spPr>
          <a:xfrm>
            <a:off x="631350" y="3634515"/>
            <a:ext cx="5064405" cy="1413849"/>
          </a:xfrm>
          <a:prstGeom prst="rect">
            <a:avLst/>
          </a:prstGeom>
        </p:spPr>
        <p:txBody>
          <a:bodyPr vert="horz" wrap="square" lIns="0" tIns="13335" rIns="0" bIns="0" rtlCol="0">
            <a:spAutoFit/>
          </a:bodyPr>
          <a:lstStyle/>
          <a:p>
            <a:pPr marL="228600" indent="-216535">
              <a:spcBef>
                <a:spcPts val="100"/>
              </a:spcBef>
              <a:buClr>
                <a:srgbClr val="00539F"/>
              </a:buClr>
              <a:buFont typeface="Arial"/>
              <a:buChar char="•"/>
              <a:tabLst>
                <a:tab pos="228600" algn="l"/>
                <a:tab pos="229235" algn="l"/>
              </a:tabLst>
            </a:pPr>
            <a:r>
              <a:rPr lang="tr-TR" b="1" spc="-5" dirty="0" smtClean="0">
                <a:latin typeface="Arial"/>
                <a:cs typeface="Arial"/>
              </a:rPr>
              <a:t>Rotary-wing Drones</a:t>
            </a:r>
            <a:endParaRPr lang="en-US" b="1" spc="-5" dirty="0" smtClean="0">
              <a:latin typeface="Arial"/>
              <a:cs typeface="Arial"/>
            </a:endParaRPr>
          </a:p>
          <a:p>
            <a:pPr marL="443865" lvl="1" indent="-215900" algn="just">
              <a:lnSpc>
                <a:spcPct val="100000"/>
              </a:lnSpc>
              <a:spcBef>
                <a:spcPts val="1040"/>
              </a:spcBef>
              <a:buClr>
                <a:srgbClr val="00539F"/>
              </a:buClr>
              <a:buFont typeface="Symbol"/>
              <a:buChar char=""/>
              <a:tabLst>
                <a:tab pos="444500" algn="l"/>
              </a:tabLst>
            </a:pPr>
            <a:r>
              <a:rPr lang="tr-TR" sz="2400" spc="-7" baseline="1736" dirty="0" smtClean="0">
                <a:latin typeface="Arial"/>
                <a:cs typeface="Arial"/>
              </a:rPr>
              <a:t>Eg</a:t>
            </a:r>
            <a:r>
              <a:rPr lang="tr-TR" sz="2400" spc="-7" baseline="1736" dirty="0">
                <a:latin typeface="Arial"/>
                <a:cs typeface="Arial"/>
              </a:rPr>
              <a:t>. helicopters and </a:t>
            </a:r>
            <a:r>
              <a:rPr lang="tr-TR" sz="2400" spc="-7" baseline="1736" dirty="0" smtClean="0">
                <a:latin typeface="Arial"/>
                <a:cs typeface="Arial"/>
              </a:rPr>
              <a:t>quadrocopters</a:t>
            </a:r>
          </a:p>
          <a:p>
            <a:pPr marL="443865" lvl="1" indent="-215900" algn="just">
              <a:lnSpc>
                <a:spcPct val="100000"/>
              </a:lnSpc>
              <a:spcBef>
                <a:spcPts val="1040"/>
              </a:spcBef>
              <a:buClr>
                <a:srgbClr val="00539F"/>
              </a:buClr>
              <a:buFont typeface="Symbol"/>
              <a:buChar char=""/>
              <a:tabLst>
                <a:tab pos="444500" algn="l"/>
              </a:tabLst>
            </a:pPr>
            <a:r>
              <a:rPr lang="tr-TR" sz="2400" spc="-7" baseline="1736" dirty="0" smtClean="0">
                <a:latin typeface="Arial"/>
                <a:cs typeface="Arial"/>
              </a:rPr>
              <a:t>I</a:t>
            </a:r>
            <a:r>
              <a:rPr lang="en-US" sz="2400" spc="-7" baseline="1736" dirty="0" smtClean="0">
                <a:latin typeface="Arial"/>
                <a:cs typeface="Arial"/>
              </a:rPr>
              <a:t>ndoors,</a:t>
            </a:r>
            <a:r>
              <a:rPr lang="tr-TR" sz="2400" spc="-7" baseline="1736" dirty="0" smtClean="0">
                <a:latin typeface="Arial"/>
                <a:cs typeface="Arial"/>
              </a:rPr>
              <a:t> </a:t>
            </a:r>
            <a:r>
              <a:rPr lang="en-US" sz="2400" spc="-7" baseline="1736" dirty="0" smtClean="0">
                <a:latin typeface="Arial"/>
                <a:cs typeface="Arial"/>
              </a:rPr>
              <a:t>near </a:t>
            </a:r>
            <a:r>
              <a:rPr lang="en-US" sz="2400" spc="-7" baseline="1736" dirty="0">
                <a:latin typeface="Arial"/>
                <a:cs typeface="Arial"/>
              </a:rPr>
              <a:t>structures and in small </a:t>
            </a:r>
            <a:r>
              <a:rPr lang="en-US" sz="2400" spc="-7" baseline="1736" dirty="0" smtClean="0">
                <a:latin typeface="Arial"/>
                <a:cs typeface="Arial"/>
              </a:rPr>
              <a:t>areas</a:t>
            </a:r>
            <a:endParaRPr lang="tr-TR" sz="2400" spc="-7" baseline="1736" dirty="0" smtClean="0">
              <a:latin typeface="Arial"/>
              <a:cs typeface="Arial"/>
            </a:endParaRPr>
          </a:p>
          <a:p>
            <a:pPr marL="443865" lvl="1" indent="-215900" algn="just">
              <a:lnSpc>
                <a:spcPct val="100000"/>
              </a:lnSpc>
              <a:spcBef>
                <a:spcPts val="1040"/>
              </a:spcBef>
              <a:buClr>
                <a:srgbClr val="00539F"/>
              </a:buClr>
              <a:buFont typeface="Symbol"/>
              <a:buChar char=""/>
              <a:tabLst>
                <a:tab pos="444500" algn="l"/>
              </a:tabLst>
            </a:pPr>
            <a:r>
              <a:rPr lang="en-US" sz="2400" spc="-7" baseline="1736" dirty="0">
                <a:latin typeface="Arial"/>
                <a:cs typeface="Arial"/>
              </a:rPr>
              <a:t>Small details can be detected at low </a:t>
            </a:r>
            <a:r>
              <a:rPr lang="en-US" sz="2400" spc="-7" baseline="1736" dirty="0" smtClean="0">
                <a:latin typeface="Arial"/>
                <a:cs typeface="Arial"/>
              </a:rPr>
              <a:t>altitudes</a:t>
            </a:r>
            <a:endParaRPr lang="en-US" sz="2400" spc="-7" baseline="1736" dirty="0">
              <a:latin typeface="Arial"/>
              <a:cs typeface="Arial"/>
            </a:endParaRPr>
          </a:p>
        </p:txBody>
      </p:sp>
      <p:sp>
        <p:nvSpPr>
          <p:cNvPr id="22" name="object 2"/>
          <p:cNvSpPr txBox="1"/>
          <p:nvPr/>
        </p:nvSpPr>
        <p:spPr>
          <a:xfrm>
            <a:off x="651865" y="1601345"/>
            <a:ext cx="5257800" cy="1660070"/>
          </a:xfrm>
          <a:prstGeom prst="rect">
            <a:avLst/>
          </a:prstGeom>
        </p:spPr>
        <p:txBody>
          <a:bodyPr vert="horz" wrap="square" lIns="0" tIns="13335" rIns="0" bIns="0" rtlCol="0">
            <a:spAutoFit/>
          </a:bodyPr>
          <a:lstStyle/>
          <a:p>
            <a:pPr marL="228600" indent="-216535">
              <a:spcBef>
                <a:spcPts val="100"/>
              </a:spcBef>
              <a:buClr>
                <a:srgbClr val="00539F"/>
              </a:buClr>
              <a:buFont typeface="Arial"/>
              <a:buChar char="•"/>
              <a:tabLst>
                <a:tab pos="228600" algn="l"/>
                <a:tab pos="229235" algn="l"/>
              </a:tabLst>
            </a:pPr>
            <a:r>
              <a:rPr lang="tr-TR" b="1" spc="-5" dirty="0" smtClean="0">
                <a:latin typeface="Arial"/>
                <a:cs typeface="Arial"/>
              </a:rPr>
              <a:t>Fixed-wing Drones</a:t>
            </a:r>
            <a:endParaRPr lang="en-US" b="1" spc="-5" dirty="0" smtClean="0">
              <a:latin typeface="Arial"/>
              <a:cs typeface="Arial"/>
            </a:endParaRPr>
          </a:p>
          <a:p>
            <a:pPr marL="443865" lvl="1" indent="-215900" algn="just">
              <a:lnSpc>
                <a:spcPct val="100000"/>
              </a:lnSpc>
              <a:spcBef>
                <a:spcPts val="1040"/>
              </a:spcBef>
              <a:buClr>
                <a:srgbClr val="00539F"/>
              </a:buClr>
              <a:buFont typeface="Symbol"/>
              <a:buChar char=""/>
              <a:tabLst>
                <a:tab pos="444500" algn="l"/>
              </a:tabLst>
            </a:pPr>
            <a:r>
              <a:rPr lang="tr-TR" sz="2400" spc="-7" baseline="1736" dirty="0" smtClean="0">
                <a:latin typeface="Arial"/>
                <a:cs typeface="Arial"/>
              </a:rPr>
              <a:t>Airplane-like design</a:t>
            </a:r>
          </a:p>
          <a:p>
            <a:pPr marL="443865" lvl="1" indent="-215900" algn="just">
              <a:lnSpc>
                <a:spcPct val="100000"/>
              </a:lnSpc>
              <a:spcBef>
                <a:spcPts val="1040"/>
              </a:spcBef>
              <a:buClr>
                <a:srgbClr val="00539F"/>
              </a:buClr>
              <a:buFont typeface="Symbol"/>
              <a:buChar char=""/>
              <a:tabLst>
                <a:tab pos="444500" algn="l"/>
              </a:tabLst>
            </a:pPr>
            <a:r>
              <a:rPr lang="tr-TR" sz="2400" spc="-7" baseline="1736" dirty="0" smtClean="0">
                <a:latin typeface="Arial"/>
                <a:cs typeface="Arial"/>
              </a:rPr>
              <a:t>R</a:t>
            </a:r>
            <a:r>
              <a:rPr lang="en-US" sz="2400" spc="-7" baseline="1736" dirty="0" smtClean="0">
                <a:latin typeface="Arial"/>
                <a:cs typeface="Arial"/>
              </a:rPr>
              <a:t>eckoning</a:t>
            </a:r>
            <a:r>
              <a:rPr lang="en-US" sz="2400" spc="-7" baseline="1736" dirty="0">
                <a:latin typeface="Arial"/>
                <a:cs typeface="Arial"/>
              </a:rPr>
              <a:t>, scanning and mapping of the </a:t>
            </a:r>
            <a:r>
              <a:rPr lang="en-US" sz="2400" spc="-7" baseline="1736" dirty="0" smtClean="0">
                <a:latin typeface="Arial"/>
                <a:cs typeface="Arial"/>
              </a:rPr>
              <a:t>area</a:t>
            </a:r>
            <a:endParaRPr lang="tr-TR" sz="2400" spc="-7" baseline="1736" dirty="0" smtClean="0">
              <a:latin typeface="Arial"/>
              <a:cs typeface="Arial"/>
            </a:endParaRPr>
          </a:p>
          <a:p>
            <a:pPr marL="443865" lvl="1" indent="-215900" algn="just">
              <a:lnSpc>
                <a:spcPct val="100000"/>
              </a:lnSpc>
              <a:spcBef>
                <a:spcPts val="1040"/>
              </a:spcBef>
              <a:buClr>
                <a:srgbClr val="00539F"/>
              </a:buClr>
              <a:buFont typeface="Symbol"/>
              <a:buChar char=""/>
              <a:tabLst>
                <a:tab pos="444500" algn="l"/>
              </a:tabLst>
            </a:pPr>
            <a:r>
              <a:rPr lang="en-US" sz="2400" spc="-7" baseline="1736" dirty="0">
                <a:latin typeface="Arial"/>
                <a:cs typeface="Arial"/>
              </a:rPr>
              <a:t>When signal lost, returns home using GPS waypoint navigation </a:t>
            </a:r>
            <a:r>
              <a:rPr lang="en-US" sz="2400" spc="-7" baseline="1736" dirty="0" smtClean="0">
                <a:latin typeface="Arial"/>
                <a:cs typeface="Arial"/>
              </a:rPr>
              <a:t>technology</a:t>
            </a:r>
            <a:endParaRPr lang="en-US" sz="2400" spc="-7" baseline="1736" dirty="0">
              <a:latin typeface="Arial"/>
              <a:cs typeface="Arial"/>
            </a:endParaRPr>
          </a:p>
        </p:txBody>
      </p:sp>
    </p:spTree>
    <p:extLst>
      <p:ext uri="{BB962C8B-B14F-4D97-AF65-F5344CB8AC3E}">
        <p14:creationId xmlns:p14="http://schemas.microsoft.com/office/powerpoint/2010/main" val="29884046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347268" y="419811"/>
            <a:ext cx="11387532" cy="321242"/>
          </a:xfrm>
          <a:prstGeom prst="rect">
            <a:avLst/>
          </a:prstGeom>
        </p:spPr>
        <p:txBody>
          <a:bodyPr vert="horz" wrap="square" lIns="0" tIns="13335" rIns="0" bIns="0" rtlCol="0">
            <a:spAutoFit/>
          </a:bodyPr>
          <a:lstStyle/>
          <a:p>
            <a:pPr marL="12700">
              <a:lnSpc>
                <a:spcPct val="100000"/>
              </a:lnSpc>
              <a:spcBef>
                <a:spcPts val="105"/>
              </a:spcBef>
            </a:pPr>
            <a:r>
              <a:rPr lang="en-US" dirty="0"/>
              <a:t>Techniques and Systems Developed for Disaster Scenarios</a:t>
            </a:r>
          </a:p>
        </p:txBody>
      </p:sp>
      <p:sp>
        <p:nvSpPr>
          <p:cNvPr id="18" name="object 18"/>
          <p:cNvSpPr txBox="1"/>
          <p:nvPr/>
        </p:nvSpPr>
        <p:spPr>
          <a:xfrm>
            <a:off x="322173" y="6224276"/>
            <a:ext cx="668427" cy="140423"/>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lang="tr-TR" sz="900" spc="-5">
                <a:solidFill>
                  <a:srgbClr val="00539F"/>
                </a:solidFill>
                <a:latin typeface="Arial"/>
                <a:cs typeface="Arial"/>
              </a:rPr>
              <a:pPr marL="38100">
                <a:lnSpc>
                  <a:spcPct val="100000"/>
                </a:lnSpc>
                <a:spcBef>
                  <a:spcPts val="15"/>
                </a:spcBef>
              </a:pPr>
              <a:t>13</a:t>
            </a:fld>
            <a:endParaRPr sz="900" dirty="0">
              <a:latin typeface="Arial"/>
              <a:cs typeface="Arial"/>
            </a:endParaRPr>
          </a:p>
        </p:txBody>
      </p:sp>
      <p:sp>
        <p:nvSpPr>
          <p:cNvPr id="19" name="object 19"/>
          <p:cNvSpPr txBox="1"/>
          <p:nvPr/>
        </p:nvSpPr>
        <p:spPr>
          <a:xfrm>
            <a:off x="1182725" y="6224276"/>
            <a:ext cx="4726940" cy="427990"/>
          </a:xfrm>
          <a:prstGeom prst="rect">
            <a:avLst/>
          </a:prstGeom>
        </p:spPr>
        <p:txBody>
          <a:bodyPr vert="horz" wrap="square" lIns="0" tIns="1905" rIns="0" bIns="0" rtlCol="0">
            <a:spAutoFit/>
          </a:bodyPr>
          <a:lstStyle/>
          <a:p>
            <a:pPr marL="12700" marR="5080">
              <a:lnSpc>
                <a:spcPct val="100000"/>
              </a:lnSpc>
              <a:spcBef>
                <a:spcPts val="15"/>
              </a:spcBef>
            </a:pPr>
            <a:r>
              <a:rPr lang="en-US" sz="900" dirty="0" smtClean="0">
                <a:solidFill>
                  <a:srgbClr val="00539F"/>
                </a:solidFill>
                <a:latin typeface="Arial"/>
                <a:cs typeface="Arial"/>
              </a:rPr>
              <a:t>Seminar: Mobile Robotics in Disaster Scenarios | </a:t>
            </a:r>
            <a:r>
              <a:rPr lang="en-US" sz="900" spc="-5" dirty="0" smtClean="0">
                <a:solidFill>
                  <a:srgbClr val="00539F"/>
                </a:solidFill>
                <a:latin typeface="Arial"/>
                <a:cs typeface="Arial"/>
              </a:rPr>
              <a:t>07.07.2021 </a:t>
            </a:r>
          </a:p>
          <a:p>
            <a:pPr marL="12700" marR="5080">
              <a:lnSpc>
                <a:spcPct val="100000"/>
              </a:lnSpc>
              <a:spcBef>
                <a:spcPts val="15"/>
              </a:spcBef>
            </a:pPr>
            <a:r>
              <a:rPr lang="en-US" sz="900" spc="-235" dirty="0" smtClean="0">
                <a:solidFill>
                  <a:srgbClr val="00539F"/>
                </a:solidFill>
                <a:latin typeface="Arial"/>
                <a:cs typeface="Arial"/>
              </a:rPr>
              <a:t> </a:t>
            </a:r>
            <a:r>
              <a:rPr lang="en-US" sz="900" dirty="0" smtClean="0">
                <a:solidFill>
                  <a:srgbClr val="00539F"/>
                </a:solidFill>
                <a:latin typeface="Arial"/>
                <a:cs typeface="Arial"/>
              </a:rPr>
              <a:t>Institute</a:t>
            </a:r>
            <a:r>
              <a:rPr lang="en-US" sz="900" spc="-25" dirty="0" smtClean="0">
                <a:solidFill>
                  <a:srgbClr val="00539F"/>
                </a:solidFill>
                <a:latin typeface="Arial"/>
                <a:cs typeface="Arial"/>
              </a:rPr>
              <a:t> </a:t>
            </a:r>
            <a:r>
              <a:rPr lang="en-US" sz="900" dirty="0" smtClean="0">
                <a:solidFill>
                  <a:srgbClr val="00539F"/>
                </a:solidFill>
                <a:latin typeface="Arial"/>
                <a:cs typeface="Arial"/>
              </a:rPr>
              <a:t>for </a:t>
            </a:r>
            <a:r>
              <a:rPr lang="en-US" sz="900" spc="-5" dirty="0" smtClean="0">
                <a:solidFill>
                  <a:srgbClr val="00539F"/>
                </a:solidFill>
                <a:latin typeface="Arial"/>
                <a:cs typeface="Arial"/>
              </a:rPr>
              <a:t>Man-Machine</a:t>
            </a:r>
            <a:r>
              <a:rPr lang="en-US" sz="900" spc="5" dirty="0" smtClean="0">
                <a:solidFill>
                  <a:srgbClr val="00539F"/>
                </a:solidFill>
                <a:latin typeface="Arial"/>
                <a:cs typeface="Arial"/>
              </a:rPr>
              <a:t> </a:t>
            </a:r>
            <a:r>
              <a:rPr lang="en-US" sz="900" dirty="0" smtClean="0">
                <a:solidFill>
                  <a:srgbClr val="00539F"/>
                </a:solidFill>
                <a:latin typeface="Arial"/>
                <a:cs typeface="Arial"/>
              </a:rPr>
              <a:t>Interaction</a:t>
            </a:r>
            <a:r>
              <a:rPr lang="en-US" sz="900" spc="-35" dirty="0" smtClean="0">
                <a:solidFill>
                  <a:srgbClr val="00539F"/>
                </a:solidFill>
                <a:latin typeface="Arial"/>
                <a:cs typeface="Arial"/>
              </a:rPr>
              <a:t> </a:t>
            </a:r>
            <a:r>
              <a:rPr lang="en-US" sz="900" dirty="0" smtClean="0">
                <a:solidFill>
                  <a:srgbClr val="00539F"/>
                </a:solidFill>
                <a:latin typeface="Arial"/>
                <a:cs typeface="Arial"/>
              </a:rPr>
              <a:t>|</a:t>
            </a:r>
            <a:r>
              <a:rPr lang="en-US" sz="900" spc="-5" dirty="0" smtClean="0">
                <a:solidFill>
                  <a:srgbClr val="00539F"/>
                </a:solidFill>
                <a:latin typeface="Arial"/>
                <a:cs typeface="Arial"/>
              </a:rPr>
              <a:t> </a:t>
            </a:r>
            <a:r>
              <a:rPr lang="en-US" sz="900" spc="-5" dirty="0" smtClean="0">
                <a:solidFill>
                  <a:srgbClr val="00539F"/>
                </a:solidFill>
                <a:latin typeface="Arial"/>
                <a:cs typeface="Arial"/>
                <a:hlinkClick r:id="rId3"/>
              </a:rPr>
              <a:t>www.mmi.rwth-aachen.de</a:t>
            </a:r>
            <a:endParaRPr lang="en-US" sz="900" dirty="0" smtClean="0">
              <a:latin typeface="Arial"/>
              <a:cs typeface="Arial"/>
            </a:endParaRPr>
          </a:p>
          <a:p>
            <a:pPr marL="12700">
              <a:lnSpc>
                <a:spcPct val="100000"/>
              </a:lnSpc>
            </a:pPr>
            <a:r>
              <a:rPr lang="en-US" sz="900" spc="-5" dirty="0" smtClean="0">
                <a:solidFill>
                  <a:srgbClr val="00539F"/>
                </a:solidFill>
                <a:latin typeface="Arial"/>
                <a:cs typeface="Arial"/>
              </a:rPr>
              <a:t>O</a:t>
            </a:r>
            <a:r>
              <a:rPr lang="tr-TR" sz="900" spc="-5" dirty="0" smtClean="0">
                <a:solidFill>
                  <a:srgbClr val="00539F"/>
                </a:solidFill>
                <a:latin typeface="Arial"/>
                <a:cs typeface="Arial"/>
              </a:rPr>
              <a:t>g</a:t>
            </a:r>
            <a:r>
              <a:rPr lang="en-US" sz="900" spc="-5" dirty="0" smtClean="0">
                <a:solidFill>
                  <a:srgbClr val="00539F"/>
                </a:solidFill>
                <a:latin typeface="Arial"/>
                <a:cs typeface="Arial"/>
              </a:rPr>
              <a:t>uz Altan </a:t>
            </a:r>
            <a:r>
              <a:rPr lang="en-US" sz="900" dirty="0" smtClean="0">
                <a:solidFill>
                  <a:srgbClr val="00539F"/>
                </a:solidFill>
                <a:latin typeface="Arial"/>
                <a:cs typeface="Arial"/>
              </a:rPr>
              <a:t>|</a:t>
            </a:r>
            <a:r>
              <a:rPr lang="en-US" sz="900" spc="20" dirty="0" smtClean="0">
                <a:solidFill>
                  <a:srgbClr val="00539F"/>
                </a:solidFill>
                <a:latin typeface="Arial"/>
                <a:cs typeface="Arial"/>
              </a:rPr>
              <a:t> </a:t>
            </a:r>
            <a:r>
              <a:rPr lang="en-US" sz="900" spc="-5" dirty="0" smtClean="0">
                <a:solidFill>
                  <a:srgbClr val="00539F"/>
                </a:solidFill>
                <a:latin typeface="Arial"/>
                <a:cs typeface="Arial"/>
                <a:hlinkClick r:id="rId4"/>
              </a:rPr>
              <a:t>ouz.altan@rwth-aachen.de</a:t>
            </a:r>
            <a:endParaRPr lang="en-US" sz="900" dirty="0">
              <a:latin typeface="Arial"/>
              <a:cs typeface="Arial"/>
            </a:endParaRPr>
          </a:p>
        </p:txBody>
      </p:sp>
      <p:sp>
        <p:nvSpPr>
          <p:cNvPr id="20" name="Text Placeholder 3"/>
          <p:cNvSpPr>
            <a:spLocks noGrp="1"/>
          </p:cNvSpPr>
          <p:nvPr>
            <p:ph type="body" sz="quarter" idx="4294967295"/>
          </p:nvPr>
        </p:nvSpPr>
        <p:spPr>
          <a:xfrm>
            <a:off x="411390" y="1103948"/>
            <a:ext cx="11484000" cy="307777"/>
          </a:xfrm>
          <a:prstGeom prst="rect">
            <a:avLst/>
          </a:prstGeom>
        </p:spPr>
        <p:txBody>
          <a:bodyPr/>
          <a:lstStyle/>
          <a:p>
            <a:r>
              <a:rPr lang="tr-TR" sz="2000" b="1" dirty="0">
                <a:latin typeface="Arial" panose="020B0604020202020204" pitchFamily="34" charset="0"/>
                <a:cs typeface="Arial" panose="020B0604020202020204" pitchFamily="34" charset="0"/>
              </a:rPr>
              <a:t>Unmanned Marine Vehicle (UMV)</a:t>
            </a:r>
          </a:p>
        </p:txBody>
      </p:sp>
      <p:sp>
        <p:nvSpPr>
          <p:cNvPr id="21" name="Rectangle 20"/>
          <p:cNvSpPr/>
          <p:nvPr/>
        </p:nvSpPr>
        <p:spPr>
          <a:xfrm>
            <a:off x="398690" y="1604487"/>
            <a:ext cx="8669110" cy="369332"/>
          </a:xfrm>
          <a:prstGeom prst="rect">
            <a:avLst/>
          </a:prstGeom>
        </p:spPr>
        <p:txBody>
          <a:bodyPr wrap="square">
            <a:spAutoFit/>
          </a:bodyPr>
          <a:lstStyle/>
          <a:p>
            <a:endParaRPr lang="tr-TR" dirty="0">
              <a:latin typeface="Arial" panose="020B0604020202020204" pitchFamily="34" charset="0"/>
              <a:cs typeface="Arial" panose="020B0604020202020204" pitchFamily="34" charset="0"/>
            </a:endParaRPr>
          </a:p>
        </p:txBody>
      </p:sp>
      <p:sp>
        <p:nvSpPr>
          <p:cNvPr id="16" name="object 4"/>
          <p:cNvSpPr txBox="1"/>
          <p:nvPr/>
        </p:nvSpPr>
        <p:spPr>
          <a:xfrm>
            <a:off x="799290" y="2021669"/>
            <a:ext cx="6083074" cy="566822"/>
          </a:xfrm>
          <a:prstGeom prst="rect">
            <a:avLst/>
          </a:prstGeom>
        </p:spPr>
        <p:txBody>
          <a:bodyPr vert="horz" wrap="square" lIns="0" tIns="12700" rIns="0" bIns="0" rtlCol="0">
            <a:spAutoFit/>
          </a:bodyPr>
          <a:lstStyle/>
          <a:p>
            <a:pPr marL="228600" indent="-216535">
              <a:spcBef>
                <a:spcPts val="100"/>
              </a:spcBef>
              <a:buClr>
                <a:srgbClr val="00539F"/>
              </a:buClr>
              <a:buFont typeface="Arial"/>
              <a:buChar char="•"/>
              <a:tabLst>
                <a:tab pos="228600" algn="l"/>
                <a:tab pos="229235" algn="l"/>
              </a:tabLst>
            </a:pPr>
            <a:r>
              <a:rPr lang="tr-TR" spc="-5" dirty="0" smtClean="0">
                <a:latin typeface="Arial"/>
                <a:cs typeface="Arial"/>
              </a:rPr>
              <a:t>I</a:t>
            </a:r>
            <a:r>
              <a:rPr lang="en-US" spc="-5" dirty="0" smtClean="0">
                <a:latin typeface="Arial"/>
                <a:cs typeface="Arial"/>
              </a:rPr>
              <a:t>ndependent</a:t>
            </a:r>
            <a:r>
              <a:rPr lang="tr-TR" spc="-5" dirty="0" smtClean="0">
                <a:latin typeface="Arial"/>
                <a:cs typeface="Arial"/>
              </a:rPr>
              <a:t> of </a:t>
            </a:r>
            <a:r>
              <a:rPr lang="en-US" spc="-5" dirty="0" smtClean="0">
                <a:latin typeface="Arial"/>
                <a:cs typeface="Arial"/>
              </a:rPr>
              <a:t>any </a:t>
            </a:r>
            <a:r>
              <a:rPr lang="en-US" spc="-5" dirty="0">
                <a:latin typeface="Arial"/>
                <a:cs typeface="Arial"/>
              </a:rPr>
              <a:t>tether or </a:t>
            </a:r>
            <a:r>
              <a:rPr lang="en-US" spc="-5" dirty="0" smtClean="0">
                <a:latin typeface="Arial"/>
                <a:cs typeface="Arial"/>
              </a:rPr>
              <a:t>teleoperated system</a:t>
            </a:r>
            <a:r>
              <a:rPr lang="tr-TR" spc="-5" dirty="0" smtClean="0">
                <a:latin typeface="Arial"/>
                <a:cs typeface="Arial"/>
              </a:rPr>
              <a:t>, fully autonomous</a:t>
            </a:r>
            <a:endParaRPr lang="en-US" spc="-5" dirty="0" smtClean="0">
              <a:latin typeface="Arial"/>
              <a:cs typeface="Arial"/>
            </a:endParaRPr>
          </a:p>
        </p:txBody>
      </p:sp>
      <p:sp>
        <p:nvSpPr>
          <p:cNvPr id="4" name="Rectangle 3"/>
          <p:cNvSpPr/>
          <p:nvPr/>
        </p:nvSpPr>
        <p:spPr>
          <a:xfrm>
            <a:off x="774926" y="1503799"/>
            <a:ext cx="4506426" cy="369332"/>
          </a:xfrm>
          <a:prstGeom prst="rect">
            <a:avLst/>
          </a:prstGeom>
        </p:spPr>
        <p:txBody>
          <a:bodyPr wrap="none">
            <a:spAutoFit/>
          </a:bodyPr>
          <a:lstStyle/>
          <a:p>
            <a:r>
              <a:rPr lang="en-US" b="1" dirty="0">
                <a:latin typeface="Arial" panose="020B0604020202020204" pitchFamily="34" charset="0"/>
                <a:cs typeface="Arial" panose="020B0604020202020204" pitchFamily="34" charset="0"/>
              </a:rPr>
              <a:t>Autonomous Underwater Vehicle (AUV)</a:t>
            </a:r>
          </a:p>
        </p:txBody>
      </p:sp>
      <p:sp>
        <p:nvSpPr>
          <p:cNvPr id="13" name="object 2"/>
          <p:cNvSpPr txBox="1"/>
          <p:nvPr/>
        </p:nvSpPr>
        <p:spPr>
          <a:xfrm>
            <a:off x="799290" y="3034532"/>
            <a:ext cx="6083074" cy="1919115"/>
          </a:xfrm>
          <a:prstGeom prst="rect">
            <a:avLst/>
          </a:prstGeom>
        </p:spPr>
        <p:txBody>
          <a:bodyPr vert="horz" wrap="square" lIns="0" tIns="13335" rIns="0" bIns="0" rtlCol="0">
            <a:spAutoFit/>
          </a:bodyPr>
          <a:lstStyle/>
          <a:p>
            <a:pPr marL="443865" lvl="1" indent="-215900">
              <a:lnSpc>
                <a:spcPct val="100000"/>
              </a:lnSpc>
              <a:spcBef>
                <a:spcPts val="1040"/>
              </a:spcBef>
              <a:buClr>
                <a:srgbClr val="00539F"/>
              </a:buClr>
              <a:buFont typeface="Symbol"/>
              <a:buChar char=""/>
              <a:tabLst>
                <a:tab pos="444500" algn="l"/>
              </a:tabLst>
            </a:pPr>
            <a:endParaRPr lang="tr-TR" sz="2400" spc="-7" baseline="1736" dirty="0" smtClean="0">
              <a:latin typeface="Arial"/>
              <a:cs typeface="Arial"/>
            </a:endParaRPr>
          </a:p>
          <a:p>
            <a:pPr marL="228600" indent="-216535" algn="just">
              <a:spcBef>
                <a:spcPts val="100"/>
              </a:spcBef>
              <a:buClr>
                <a:srgbClr val="00539F"/>
              </a:buClr>
              <a:buFont typeface="Arial"/>
              <a:buChar char="•"/>
              <a:tabLst>
                <a:tab pos="228600" algn="l"/>
                <a:tab pos="229235" algn="l"/>
              </a:tabLst>
            </a:pPr>
            <a:r>
              <a:rPr lang="tr-TR" spc="-5" dirty="0" smtClean="0">
                <a:latin typeface="Arial"/>
                <a:cs typeface="Arial"/>
              </a:rPr>
              <a:t>D</a:t>
            </a:r>
            <a:r>
              <a:rPr lang="en-US" spc="-5" dirty="0" smtClean="0">
                <a:latin typeface="Arial"/>
                <a:cs typeface="Arial"/>
              </a:rPr>
              <a:t>ead reckoning</a:t>
            </a:r>
          </a:p>
          <a:p>
            <a:pPr marL="443865" lvl="1" indent="-215900" algn="just">
              <a:spcBef>
                <a:spcPts val="1040"/>
              </a:spcBef>
              <a:buClr>
                <a:srgbClr val="00539F"/>
              </a:buClr>
              <a:buFont typeface="Symbol"/>
              <a:buChar char=""/>
              <a:tabLst>
                <a:tab pos="444500" algn="l"/>
              </a:tabLst>
            </a:pPr>
            <a:r>
              <a:rPr lang="en-US" sz="2400" spc="-7" baseline="1736" dirty="0" smtClean="0">
                <a:latin typeface="Arial"/>
                <a:cs typeface="Arial"/>
              </a:rPr>
              <a:t>Determine </a:t>
            </a:r>
            <a:r>
              <a:rPr lang="en-US" sz="2400" spc="-7" baseline="1736" dirty="0">
                <a:latin typeface="Arial"/>
                <a:cs typeface="Arial"/>
              </a:rPr>
              <a:t>the position using the vehicle’s past data, without the aid of any external navigation system</a:t>
            </a:r>
          </a:p>
          <a:p>
            <a:pPr marL="443865" lvl="1" indent="-215900" algn="just">
              <a:spcBef>
                <a:spcPts val="1040"/>
              </a:spcBef>
              <a:buClr>
                <a:srgbClr val="00539F"/>
              </a:buClr>
              <a:buFont typeface="Symbol"/>
              <a:buChar char=""/>
              <a:tabLst>
                <a:tab pos="444500" algn="l"/>
              </a:tabLst>
            </a:pPr>
            <a:endParaRPr lang="en-US" sz="2400" spc="-7" baseline="1736" dirty="0" smtClean="0">
              <a:latin typeface="Arial"/>
              <a:cs typeface="Arial"/>
            </a:endParaRPr>
          </a:p>
          <a:p>
            <a:pPr marL="443865" lvl="1" indent="-215900">
              <a:spcBef>
                <a:spcPts val="1040"/>
              </a:spcBef>
              <a:buClr>
                <a:srgbClr val="00539F"/>
              </a:buClr>
              <a:buFont typeface="Symbol"/>
              <a:buChar char=""/>
              <a:tabLst>
                <a:tab pos="444500" algn="l"/>
              </a:tabLst>
            </a:pPr>
            <a:endParaRPr lang="tr-TR" sz="2400" spc="-7" baseline="1736" dirty="0" smtClean="0">
              <a:latin typeface="Arial"/>
              <a:cs typeface="Arial"/>
            </a:endParaRPr>
          </a:p>
        </p:txBody>
      </p:sp>
      <p:sp>
        <p:nvSpPr>
          <p:cNvPr id="14" name="object 4"/>
          <p:cNvSpPr txBox="1"/>
          <p:nvPr/>
        </p:nvSpPr>
        <p:spPr>
          <a:xfrm>
            <a:off x="799289" y="2792586"/>
            <a:ext cx="6134911" cy="289823"/>
          </a:xfrm>
          <a:prstGeom prst="rect">
            <a:avLst/>
          </a:prstGeom>
        </p:spPr>
        <p:txBody>
          <a:bodyPr vert="horz" wrap="square" lIns="0" tIns="12700" rIns="0" bIns="0" rtlCol="0">
            <a:spAutoFit/>
          </a:bodyPr>
          <a:lstStyle/>
          <a:p>
            <a:pPr marL="228600" indent="-216535">
              <a:spcBef>
                <a:spcPts val="100"/>
              </a:spcBef>
              <a:buClr>
                <a:srgbClr val="00539F"/>
              </a:buClr>
              <a:buFont typeface="Arial"/>
              <a:buChar char="•"/>
              <a:tabLst>
                <a:tab pos="228600" algn="l"/>
                <a:tab pos="229235" algn="l"/>
              </a:tabLst>
            </a:pPr>
            <a:r>
              <a:rPr lang="en-US" spc="-5" dirty="0">
                <a:latin typeface="Arial"/>
                <a:cs typeface="Arial"/>
              </a:rPr>
              <a:t>Acoustic imaging sensors, </a:t>
            </a:r>
            <a:r>
              <a:rPr lang="en-US" spc="-5" dirty="0" smtClean="0">
                <a:latin typeface="Arial"/>
                <a:cs typeface="Arial"/>
              </a:rPr>
              <a:t>cameras</a:t>
            </a:r>
            <a:r>
              <a:rPr lang="tr-TR" spc="-5" dirty="0">
                <a:latin typeface="Arial"/>
                <a:cs typeface="Arial"/>
              </a:rPr>
              <a:t> </a:t>
            </a:r>
            <a:r>
              <a:rPr lang="tr-TR" spc="-5" dirty="0" smtClean="0">
                <a:latin typeface="Arial"/>
                <a:cs typeface="Arial"/>
              </a:rPr>
              <a:t>and</a:t>
            </a:r>
            <a:r>
              <a:rPr lang="en-US" spc="-5" dirty="0" smtClean="0">
                <a:latin typeface="Arial"/>
                <a:cs typeface="Arial"/>
              </a:rPr>
              <a:t> sonar</a:t>
            </a:r>
            <a:r>
              <a:rPr lang="tr-TR" spc="-5" dirty="0" smtClean="0">
                <a:latin typeface="Arial"/>
                <a:cs typeface="Arial"/>
              </a:rPr>
              <a:t>s</a:t>
            </a:r>
            <a:endParaRPr lang="en-US" spc="-5" dirty="0">
              <a:latin typeface="Arial"/>
              <a:cs typeface="Arial"/>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0854" y="1411725"/>
            <a:ext cx="4293946" cy="2855475"/>
          </a:xfrm>
          <a:prstGeom prst="rect">
            <a:avLst/>
          </a:prstGeom>
        </p:spPr>
      </p:pic>
    </p:spTree>
    <p:extLst>
      <p:ext uri="{BB962C8B-B14F-4D97-AF65-F5344CB8AC3E}">
        <p14:creationId xmlns:p14="http://schemas.microsoft.com/office/powerpoint/2010/main" val="19426381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347268" y="419811"/>
            <a:ext cx="11387532" cy="321242"/>
          </a:xfrm>
          <a:prstGeom prst="rect">
            <a:avLst/>
          </a:prstGeom>
        </p:spPr>
        <p:txBody>
          <a:bodyPr vert="horz" wrap="square" lIns="0" tIns="13335" rIns="0" bIns="0" rtlCol="0">
            <a:spAutoFit/>
          </a:bodyPr>
          <a:lstStyle/>
          <a:p>
            <a:pPr marL="12700">
              <a:lnSpc>
                <a:spcPct val="100000"/>
              </a:lnSpc>
              <a:spcBef>
                <a:spcPts val="105"/>
              </a:spcBef>
            </a:pPr>
            <a:r>
              <a:rPr lang="en-US" dirty="0"/>
              <a:t>Techniques and Systems Developed for Disaster Scenarios</a:t>
            </a:r>
          </a:p>
        </p:txBody>
      </p:sp>
      <p:sp>
        <p:nvSpPr>
          <p:cNvPr id="18" name="object 18"/>
          <p:cNvSpPr txBox="1"/>
          <p:nvPr/>
        </p:nvSpPr>
        <p:spPr>
          <a:xfrm>
            <a:off x="322173" y="6224276"/>
            <a:ext cx="668427" cy="140423"/>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lang="tr-TR" sz="900" spc="-5">
                <a:solidFill>
                  <a:srgbClr val="00539F"/>
                </a:solidFill>
                <a:latin typeface="Arial"/>
                <a:cs typeface="Arial"/>
              </a:rPr>
              <a:pPr marL="38100">
                <a:lnSpc>
                  <a:spcPct val="100000"/>
                </a:lnSpc>
                <a:spcBef>
                  <a:spcPts val="15"/>
                </a:spcBef>
              </a:pPr>
              <a:t>14</a:t>
            </a:fld>
            <a:endParaRPr sz="900" dirty="0">
              <a:latin typeface="Arial"/>
              <a:cs typeface="Arial"/>
            </a:endParaRPr>
          </a:p>
        </p:txBody>
      </p:sp>
      <p:sp>
        <p:nvSpPr>
          <p:cNvPr id="19" name="object 19"/>
          <p:cNvSpPr txBox="1"/>
          <p:nvPr/>
        </p:nvSpPr>
        <p:spPr>
          <a:xfrm>
            <a:off x="1182725" y="6224276"/>
            <a:ext cx="4726940" cy="427990"/>
          </a:xfrm>
          <a:prstGeom prst="rect">
            <a:avLst/>
          </a:prstGeom>
        </p:spPr>
        <p:txBody>
          <a:bodyPr vert="horz" wrap="square" lIns="0" tIns="1905" rIns="0" bIns="0" rtlCol="0">
            <a:spAutoFit/>
          </a:bodyPr>
          <a:lstStyle/>
          <a:p>
            <a:pPr marL="12700" marR="5080">
              <a:lnSpc>
                <a:spcPct val="100000"/>
              </a:lnSpc>
              <a:spcBef>
                <a:spcPts val="15"/>
              </a:spcBef>
            </a:pPr>
            <a:r>
              <a:rPr lang="en-US" sz="900" dirty="0" smtClean="0">
                <a:solidFill>
                  <a:srgbClr val="00539F"/>
                </a:solidFill>
                <a:latin typeface="Arial"/>
                <a:cs typeface="Arial"/>
              </a:rPr>
              <a:t>Seminar: Mobile Robotics in Disaster Scenarios | </a:t>
            </a:r>
            <a:r>
              <a:rPr lang="en-US" sz="900" spc="-5" dirty="0" smtClean="0">
                <a:solidFill>
                  <a:srgbClr val="00539F"/>
                </a:solidFill>
                <a:latin typeface="Arial"/>
                <a:cs typeface="Arial"/>
              </a:rPr>
              <a:t>07.07.2021 </a:t>
            </a:r>
          </a:p>
          <a:p>
            <a:pPr marL="12700" marR="5080">
              <a:lnSpc>
                <a:spcPct val="100000"/>
              </a:lnSpc>
              <a:spcBef>
                <a:spcPts val="15"/>
              </a:spcBef>
            </a:pPr>
            <a:r>
              <a:rPr lang="en-US" sz="900" spc="-235" dirty="0" smtClean="0">
                <a:solidFill>
                  <a:srgbClr val="00539F"/>
                </a:solidFill>
                <a:latin typeface="Arial"/>
                <a:cs typeface="Arial"/>
              </a:rPr>
              <a:t> </a:t>
            </a:r>
            <a:r>
              <a:rPr lang="en-US" sz="900" dirty="0" smtClean="0">
                <a:solidFill>
                  <a:srgbClr val="00539F"/>
                </a:solidFill>
                <a:latin typeface="Arial"/>
                <a:cs typeface="Arial"/>
              </a:rPr>
              <a:t>Institute</a:t>
            </a:r>
            <a:r>
              <a:rPr lang="en-US" sz="900" spc="-25" dirty="0" smtClean="0">
                <a:solidFill>
                  <a:srgbClr val="00539F"/>
                </a:solidFill>
                <a:latin typeface="Arial"/>
                <a:cs typeface="Arial"/>
              </a:rPr>
              <a:t> </a:t>
            </a:r>
            <a:r>
              <a:rPr lang="en-US" sz="900" dirty="0" smtClean="0">
                <a:solidFill>
                  <a:srgbClr val="00539F"/>
                </a:solidFill>
                <a:latin typeface="Arial"/>
                <a:cs typeface="Arial"/>
              </a:rPr>
              <a:t>for </a:t>
            </a:r>
            <a:r>
              <a:rPr lang="en-US" sz="900" spc="-5" dirty="0" smtClean="0">
                <a:solidFill>
                  <a:srgbClr val="00539F"/>
                </a:solidFill>
                <a:latin typeface="Arial"/>
                <a:cs typeface="Arial"/>
              </a:rPr>
              <a:t>Man-Machine</a:t>
            </a:r>
            <a:r>
              <a:rPr lang="en-US" sz="900" spc="5" dirty="0" smtClean="0">
                <a:solidFill>
                  <a:srgbClr val="00539F"/>
                </a:solidFill>
                <a:latin typeface="Arial"/>
                <a:cs typeface="Arial"/>
              </a:rPr>
              <a:t> </a:t>
            </a:r>
            <a:r>
              <a:rPr lang="en-US" sz="900" dirty="0" smtClean="0">
                <a:solidFill>
                  <a:srgbClr val="00539F"/>
                </a:solidFill>
                <a:latin typeface="Arial"/>
                <a:cs typeface="Arial"/>
              </a:rPr>
              <a:t>Interaction</a:t>
            </a:r>
            <a:r>
              <a:rPr lang="en-US" sz="900" spc="-35" dirty="0" smtClean="0">
                <a:solidFill>
                  <a:srgbClr val="00539F"/>
                </a:solidFill>
                <a:latin typeface="Arial"/>
                <a:cs typeface="Arial"/>
              </a:rPr>
              <a:t> </a:t>
            </a:r>
            <a:r>
              <a:rPr lang="en-US" sz="900" dirty="0" smtClean="0">
                <a:solidFill>
                  <a:srgbClr val="00539F"/>
                </a:solidFill>
                <a:latin typeface="Arial"/>
                <a:cs typeface="Arial"/>
              </a:rPr>
              <a:t>|</a:t>
            </a:r>
            <a:r>
              <a:rPr lang="en-US" sz="900" spc="-5" dirty="0" smtClean="0">
                <a:solidFill>
                  <a:srgbClr val="00539F"/>
                </a:solidFill>
                <a:latin typeface="Arial"/>
                <a:cs typeface="Arial"/>
              </a:rPr>
              <a:t> </a:t>
            </a:r>
            <a:r>
              <a:rPr lang="en-US" sz="900" spc="-5" dirty="0" smtClean="0">
                <a:solidFill>
                  <a:srgbClr val="00539F"/>
                </a:solidFill>
                <a:latin typeface="Arial"/>
                <a:cs typeface="Arial"/>
                <a:hlinkClick r:id="rId2"/>
              </a:rPr>
              <a:t>www.mmi.rwth-aachen.de</a:t>
            </a:r>
            <a:endParaRPr lang="en-US" sz="900" dirty="0" smtClean="0">
              <a:latin typeface="Arial"/>
              <a:cs typeface="Arial"/>
            </a:endParaRPr>
          </a:p>
          <a:p>
            <a:pPr marL="12700">
              <a:lnSpc>
                <a:spcPct val="100000"/>
              </a:lnSpc>
            </a:pPr>
            <a:r>
              <a:rPr lang="en-US" sz="900" spc="-5" dirty="0" smtClean="0">
                <a:solidFill>
                  <a:srgbClr val="00539F"/>
                </a:solidFill>
                <a:latin typeface="Arial"/>
                <a:cs typeface="Arial"/>
              </a:rPr>
              <a:t>O</a:t>
            </a:r>
            <a:r>
              <a:rPr lang="tr-TR" sz="900" spc="-5" dirty="0" smtClean="0">
                <a:solidFill>
                  <a:srgbClr val="00539F"/>
                </a:solidFill>
                <a:latin typeface="Arial"/>
                <a:cs typeface="Arial"/>
              </a:rPr>
              <a:t>g</a:t>
            </a:r>
            <a:r>
              <a:rPr lang="en-US" sz="900" spc="-5" dirty="0" smtClean="0">
                <a:solidFill>
                  <a:srgbClr val="00539F"/>
                </a:solidFill>
                <a:latin typeface="Arial"/>
                <a:cs typeface="Arial"/>
              </a:rPr>
              <a:t>uz Altan </a:t>
            </a:r>
            <a:r>
              <a:rPr lang="en-US" sz="900" dirty="0" smtClean="0">
                <a:solidFill>
                  <a:srgbClr val="00539F"/>
                </a:solidFill>
                <a:latin typeface="Arial"/>
                <a:cs typeface="Arial"/>
              </a:rPr>
              <a:t>|</a:t>
            </a:r>
            <a:r>
              <a:rPr lang="en-US" sz="900" spc="20" dirty="0" smtClean="0">
                <a:solidFill>
                  <a:srgbClr val="00539F"/>
                </a:solidFill>
                <a:latin typeface="Arial"/>
                <a:cs typeface="Arial"/>
              </a:rPr>
              <a:t> </a:t>
            </a:r>
            <a:r>
              <a:rPr lang="en-US" sz="900" spc="-5" dirty="0" smtClean="0">
                <a:solidFill>
                  <a:srgbClr val="00539F"/>
                </a:solidFill>
                <a:latin typeface="Arial"/>
                <a:cs typeface="Arial"/>
                <a:hlinkClick r:id="rId3"/>
              </a:rPr>
              <a:t>ouz.altan@rwth-aachen.de</a:t>
            </a:r>
            <a:endParaRPr lang="en-US" sz="900" dirty="0">
              <a:latin typeface="Arial"/>
              <a:cs typeface="Arial"/>
            </a:endParaRPr>
          </a:p>
        </p:txBody>
      </p:sp>
      <p:sp>
        <p:nvSpPr>
          <p:cNvPr id="20" name="Text Placeholder 3"/>
          <p:cNvSpPr>
            <a:spLocks noGrp="1"/>
          </p:cNvSpPr>
          <p:nvPr>
            <p:ph type="body" sz="quarter" idx="4294967295"/>
          </p:nvPr>
        </p:nvSpPr>
        <p:spPr>
          <a:xfrm>
            <a:off x="411390" y="1103948"/>
            <a:ext cx="11484000" cy="307777"/>
          </a:xfrm>
          <a:prstGeom prst="rect">
            <a:avLst/>
          </a:prstGeom>
        </p:spPr>
        <p:txBody>
          <a:bodyPr/>
          <a:lstStyle/>
          <a:p>
            <a:r>
              <a:rPr lang="tr-TR" sz="2000" b="1" dirty="0">
                <a:latin typeface="Arial" panose="020B0604020202020204" pitchFamily="34" charset="0"/>
                <a:cs typeface="Arial" panose="020B0604020202020204" pitchFamily="34" charset="0"/>
              </a:rPr>
              <a:t>Unmanned Marine Vehicle (UMV)</a:t>
            </a:r>
          </a:p>
        </p:txBody>
      </p:sp>
      <p:sp>
        <p:nvSpPr>
          <p:cNvPr id="21" name="Rectangle 20"/>
          <p:cNvSpPr/>
          <p:nvPr/>
        </p:nvSpPr>
        <p:spPr>
          <a:xfrm>
            <a:off x="398690" y="1604487"/>
            <a:ext cx="8669110" cy="369332"/>
          </a:xfrm>
          <a:prstGeom prst="rect">
            <a:avLst/>
          </a:prstGeom>
        </p:spPr>
        <p:txBody>
          <a:bodyPr wrap="square">
            <a:spAutoFit/>
          </a:bodyPr>
          <a:lstStyle/>
          <a:p>
            <a:endParaRPr lang="tr-TR" dirty="0">
              <a:latin typeface="Arial" panose="020B0604020202020204" pitchFamily="34" charset="0"/>
              <a:cs typeface="Arial" panose="020B0604020202020204" pitchFamily="34" charset="0"/>
            </a:endParaRPr>
          </a:p>
        </p:txBody>
      </p:sp>
      <p:sp>
        <p:nvSpPr>
          <p:cNvPr id="4" name="Rectangle 3"/>
          <p:cNvSpPr/>
          <p:nvPr/>
        </p:nvSpPr>
        <p:spPr>
          <a:xfrm>
            <a:off x="774926" y="1503799"/>
            <a:ext cx="3878049" cy="369332"/>
          </a:xfrm>
          <a:prstGeom prst="rect">
            <a:avLst/>
          </a:prstGeom>
        </p:spPr>
        <p:txBody>
          <a:bodyPr wrap="none">
            <a:spAutoFit/>
          </a:bodyPr>
          <a:lstStyle/>
          <a:p>
            <a:r>
              <a:rPr lang="en-US" b="1" dirty="0">
                <a:latin typeface="Arial" panose="020B0604020202020204" pitchFamily="34" charset="0"/>
                <a:cs typeface="Arial" panose="020B0604020202020204" pitchFamily="34" charset="0"/>
              </a:rPr>
              <a:t>Remotely Operated Vehicle (ROV)</a:t>
            </a:r>
          </a:p>
        </p:txBody>
      </p:sp>
      <p:pic>
        <p:nvPicPr>
          <p:cNvPr id="2" name="Picture 1"/>
          <p:cNvPicPr>
            <a:picLocks noChangeAspect="1"/>
          </p:cNvPicPr>
          <p:nvPr/>
        </p:nvPicPr>
        <p:blipFill>
          <a:blip r:embed="rId4"/>
          <a:stretch>
            <a:fillRect/>
          </a:stretch>
        </p:blipFill>
        <p:spPr>
          <a:xfrm>
            <a:off x="7862052" y="1411725"/>
            <a:ext cx="3868035" cy="1721275"/>
          </a:xfrm>
          <a:prstGeom prst="rect">
            <a:avLst/>
          </a:prstGeom>
        </p:spPr>
      </p:pic>
      <p:sp>
        <p:nvSpPr>
          <p:cNvPr id="15" name="object 2"/>
          <p:cNvSpPr txBox="1"/>
          <p:nvPr/>
        </p:nvSpPr>
        <p:spPr>
          <a:xfrm>
            <a:off x="798472" y="1680395"/>
            <a:ext cx="5297528" cy="1298432"/>
          </a:xfrm>
          <a:prstGeom prst="rect">
            <a:avLst/>
          </a:prstGeom>
        </p:spPr>
        <p:txBody>
          <a:bodyPr vert="horz" wrap="square" lIns="0" tIns="13335" rIns="0" bIns="0" rtlCol="0">
            <a:spAutoFit/>
          </a:bodyPr>
          <a:lstStyle/>
          <a:p>
            <a:pPr marL="443865" lvl="1" indent="-215900">
              <a:lnSpc>
                <a:spcPct val="100000"/>
              </a:lnSpc>
              <a:spcBef>
                <a:spcPts val="1040"/>
              </a:spcBef>
              <a:buClr>
                <a:srgbClr val="00539F"/>
              </a:buClr>
              <a:buFont typeface="Symbol"/>
              <a:buChar char=""/>
              <a:tabLst>
                <a:tab pos="444500" algn="l"/>
              </a:tabLst>
            </a:pPr>
            <a:endParaRPr lang="tr-TR" sz="2400" spc="-7" baseline="1736" dirty="0" smtClean="0">
              <a:latin typeface="Arial"/>
              <a:cs typeface="Arial"/>
            </a:endParaRPr>
          </a:p>
          <a:p>
            <a:pPr marL="228600" indent="-216535" algn="just">
              <a:spcBef>
                <a:spcPts val="100"/>
              </a:spcBef>
              <a:buClr>
                <a:srgbClr val="00539F"/>
              </a:buClr>
              <a:buFont typeface="Arial"/>
              <a:buChar char="•"/>
              <a:tabLst>
                <a:tab pos="228600" algn="l"/>
                <a:tab pos="229235" algn="l"/>
              </a:tabLst>
            </a:pPr>
            <a:r>
              <a:rPr lang="tr-TR" spc="-5" dirty="0">
                <a:latin typeface="Arial"/>
                <a:cs typeface="Arial"/>
              </a:rPr>
              <a:t>Teleoperated via a tether</a:t>
            </a:r>
            <a:endParaRPr lang="en-US" spc="-5" dirty="0">
              <a:latin typeface="Arial"/>
              <a:cs typeface="Arial"/>
            </a:endParaRPr>
          </a:p>
          <a:p>
            <a:pPr marL="443865" lvl="1" indent="-215900" algn="just">
              <a:spcBef>
                <a:spcPts val="1040"/>
              </a:spcBef>
              <a:buClr>
                <a:srgbClr val="00539F"/>
              </a:buClr>
              <a:buFont typeface="Symbol"/>
              <a:buChar char=""/>
              <a:tabLst>
                <a:tab pos="444500" algn="l"/>
              </a:tabLst>
            </a:pPr>
            <a:r>
              <a:rPr lang="tr-TR" sz="2400" spc="-7" baseline="1736" dirty="0" smtClean="0">
                <a:latin typeface="Arial"/>
                <a:cs typeface="Arial"/>
              </a:rPr>
              <a:t>Real-time data stream</a:t>
            </a:r>
          </a:p>
          <a:p>
            <a:pPr marL="443865" lvl="1" indent="-215900" algn="just">
              <a:spcBef>
                <a:spcPts val="1040"/>
              </a:spcBef>
              <a:buClr>
                <a:srgbClr val="00539F"/>
              </a:buClr>
              <a:buFont typeface="Symbol"/>
              <a:buChar char=""/>
              <a:tabLst>
                <a:tab pos="444500" algn="l"/>
              </a:tabLst>
            </a:pPr>
            <a:r>
              <a:rPr lang="tr-TR" sz="2400" spc="-7" baseline="1736" dirty="0" smtClean="0">
                <a:latin typeface="Arial"/>
                <a:cs typeface="Arial"/>
              </a:rPr>
              <a:t>P</a:t>
            </a:r>
            <a:r>
              <a:rPr lang="en-US" sz="2400" spc="-7" baseline="1736" dirty="0" smtClean="0">
                <a:latin typeface="Arial"/>
                <a:cs typeface="Arial"/>
              </a:rPr>
              <a:t>ower for sensors, motors and other electronic loads</a:t>
            </a:r>
            <a:endParaRPr lang="tr-TR" sz="2400" spc="-7" baseline="1736" dirty="0" smtClean="0">
              <a:latin typeface="Arial"/>
              <a:cs typeface="Arial"/>
            </a:endParaRPr>
          </a:p>
        </p:txBody>
      </p:sp>
      <p:sp>
        <p:nvSpPr>
          <p:cNvPr id="10" name="Rectangle 9"/>
          <p:cNvSpPr/>
          <p:nvPr/>
        </p:nvSpPr>
        <p:spPr>
          <a:xfrm>
            <a:off x="828324" y="3331461"/>
            <a:ext cx="3839577" cy="369332"/>
          </a:xfrm>
          <a:prstGeom prst="rect">
            <a:avLst/>
          </a:prstGeom>
        </p:spPr>
        <p:txBody>
          <a:bodyPr wrap="none">
            <a:spAutoFit/>
          </a:bodyPr>
          <a:lstStyle/>
          <a:p>
            <a:r>
              <a:rPr lang="tr-TR" b="1" dirty="0">
                <a:latin typeface="Arial" panose="020B0604020202020204" pitchFamily="34" charset="0"/>
                <a:cs typeface="Arial" panose="020B0604020202020204" pitchFamily="34" charset="0"/>
              </a:rPr>
              <a:t>Unmanned Surface Vehicle (USV</a:t>
            </a:r>
            <a:r>
              <a:rPr lang="tr-TR" b="1" dirty="0" smtClean="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11" name="object 2"/>
          <p:cNvSpPr txBox="1"/>
          <p:nvPr/>
        </p:nvSpPr>
        <p:spPr>
          <a:xfrm>
            <a:off x="800829" y="3516127"/>
            <a:ext cx="5295171" cy="1672894"/>
          </a:xfrm>
          <a:prstGeom prst="rect">
            <a:avLst/>
          </a:prstGeom>
        </p:spPr>
        <p:txBody>
          <a:bodyPr vert="horz" wrap="square" lIns="0" tIns="13335" rIns="0" bIns="0" rtlCol="0">
            <a:spAutoFit/>
          </a:bodyPr>
          <a:lstStyle/>
          <a:p>
            <a:pPr marL="443865" lvl="1" indent="-215900">
              <a:lnSpc>
                <a:spcPct val="100000"/>
              </a:lnSpc>
              <a:spcBef>
                <a:spcPts val="1040"/>
              </a:spcBef>
              <a:buClr>
                <a:srgbClr val="00539F"/>
              </a:buClr>
              <a:buFont typeface="Symbol"/>
              <a:buChar char=""/>
              <a:tabLst>
                <a:tab pos="444500" algn="l"/>
              </a:tabLst>
            </a:pPr>
            <a:endParaRPr lang="tr-TR" sz="2400" spc="-7" baseline="1736" dirty="0" smtClean="0">
              <a:latin typeface="Arial"/>
              <a:cs typeface="Arial"/>
            </a:endParaRPr>
          </a:p>
          <a:p>
            <a:pPr marL="228600" indent="-216535" algn="just">
              <a:spcBef>
                <a:spcPts val="100"/>
              </a:spcBef>
              <a:buClr>
                <a:srgbClr val="00539F"/>
              </a:buClr>
              <a:buFont typeface="Arial"/>
              <a:buChar char="•"/>
              <a:tabLst>
                <a:tab pos="228600" algn="l"/>
                <a:tab pos="229235" algn="l"/>
              </a:tabLst>
            </a:pPr>
            <a:r>
              <a:rPr lang="tr-TR" spc="-5" dirty="0" smtClean="0">
                <a:latin typeface="Arial"/>
                <a:cs typeface="Arial"/>
              </a:rPr>
              <a:t>Operates </a:t>
            </a:r>
            <a:r>
              <a:rPr lang="tr-TR" spc="-5" dirty="0">
                <a:latin typeface="Arial"/>
                <a:cs typeface="Arial"/>
              </a:rPr>
              <a:t>on the </a:t>
            </a:r>
            <a:r>
              <a:rPr lang="tr-TR" spc="-5" dirty="0" smtClean="0">
                <a:latin typeface="Arial"/>
                <a:cs typeface="Arial"/>
              </a:rPr>
              <a:t>surface</a:t>
            </a:r>
            <a:endParaRPr lang="tr-TR" sz="2400" spc="-5" baseline="1736" dirty="0" smtClean="0">
              <a:latin typeface="Arial"/>
              <a:cs typeface="Arial"/>
            </a:endParaRPr>
          </a:p>
          <a:p>
            <a:pPr marL="443865" lvl="1" indent="-215900" algn="just">
              <a:spcBef>
                <a:spcPts val="1040"/>
              </a:spcBef>
              <a:buClr>
                <a:srgbClr val="00539F"/>
              </a:buClr>
              <a:buFont typeface="Symbol"/>
              <a:buChar char=""/>
              <a:tabLst>
                <a:tab pos="444500" algn="l"/>
              </a:tabLst>
            </a:pPr>
            <a:r>
              <a:rPr lang="tr-TR" sz="2400" spc="-7" baseline="1736" dirty="0" smtClean="0">
                <a:latin typeface="Arial"/>
                <a:cs typeface="Arial"/>
              </a:rPr>
              <a:t>No need for tether, can move freely</a:t>
            </a:r>
          </a:p>
          <a:p>
            <a:pPr marL="443865" lvl="1" indent="-215900" algn="just">
              <a:spcBef>
                <a:spcPts val="1040"/>
              </a:spcBef>
              <a:buClr>
                <a:srgbClr val="00539F"/>
              </a:buClr>
              <a:buFont typeface="Symbol"/>
              <a:buChar char=""/>
              <a:tabLst>
                <a:tab pos="444500" algn="l"/>
              </a:tabLst>
            </a:pPr>
            <a:r>
              <a:rPr lang="en-US" sz="2400" spc="-7" baseline="1736" dirty="0">
                <a:latin typeface="Arial"/>
                <a:cs typeface="Arial"/>
              </a:rPr>
              <a:t>Strong GPS and Wireless connection </a:t>
            </a:r>
            <a:endParaRPr lang="tr-TR" sz="2400" spc="-7" baseline="1736" dirty="0" smtClean="0">
              <a:latin typeface="Arial"/>
              <a:cs typeface="Arial"/>
            </a:endParaRPr>
          </a:p>
          <a:p>
            <a:pPr marL="443865" lvl="1" indent="-215900">
              <a:spcBef>
                <a:spcPts val="1040"/>
              </a:spcBef>
              <a:buClr>
                <a:srgbClr val="00539F"/>
              </a:buClr>
              <a:buFont typeface="Symbol"/>
              <a:buChar char=""/>
              <a:tabLst>
                <a:tab pos="444500" algn="l"/>
              </a:tabLst>
            </a:pPr>
            <a:endParaRPr lang="tr-TR" sz="2400" spc="-7" baseline="1736" dirty="0" smtClean="0">
              <a:latin typeface="Arial"/>
              <a:cs typeface="Arial"/>
            </a:endParaRPr>
          </a:p>
        </p:txBody>
      </p:sp>
      <p:pic>
        <p:nvPicPr>
          <p:cNvPr id="12" name="Picture 11"/>
          <p:cNvPicPr>
            <a:picLocks noChangeAspect="1"/>
          </p:cNvPicPr>
          <p:nvPr/>
        </p:nvPicPr>
        <p:blipFill>
          <a:blip r:embed="rId5"/>
          <a:stretch>
            <a:fillRect/>
          </a:stretch>
        </p:blipFill>
        <p:spPr>
          <a:xfrm>
            <a:off x="7862052" y="3331461"/>
            <a:ext cx="3868035" cy="2274872"/>
          </a:xfrm>
          <a:prstGeom prst="rect">
            <a:avLst/>
          </a:prstGeom>
        </p:spPr>
      </p:pic>
    </p:spTree>
    <p:extLst>
      <p:ext uri="{BB962C8B-B14F-4D97-AF65-F5344CB8AC3E}">
        <p14:creationId xmlns:p14="http://schemas.microsoft.com/office/powerpoint/2010/main" val="28654158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59663" y="3037332"/>
            <a:ext cx="11483975" cy="0"/>
          </a:xfrm>
          <a:custGeom>
            <a:avLst/>
            <a:gdLst/>
            <a:ahLst/>
            <a:cxnLst/>
            <a:rect l="l" t="t" r="r" b="b"/>
            <a:pathLst>
              <a:path w="11483975">
                <a:moveTo>
                  <a:pt x="0" y="0"/>
                </a:moveTo>
                <a:lnTo>
                  <a:pt x="11483975" y="0"/>
                </a:lnTo>
              </a:path>
            </a:pathLst>
          </a:custGeom>
          <a:ln w="6096">
            <a:solidFill>
              <a:srgbClr val="000000"/>
            </a:solidFill>
          </a:ln>
        </p:spPr>
        <p:txBody>
          <a:bodyPr wrap="square" lIns="0" tIns="0" rIns="0" bIns="0" rtlCol="0"/>
          <a:lstStyle/>
          <a:p>
            <a:endParaRPr dirty="0"/>
          </a:p>
        </p:txBody>
      </p:sp>
      <p:pic>
        <p:nvPicPr>
          <p:cNvPr id="3" name="object 3"/>
          <p:cNvPicPr/>
          <p:nvPr/>
        </p:nvPicPr>
        <p:blipFill>
          <a:blip r:embed="rId2" cstate="print"/>
          <a:stretch>
            <a:fillRect/>
          </a:stretch>
        </p:blipFill>
        <p:spPr>
          <a:xfrm>
            <a:off x="8639386" y="6243484"/>
            <a:ext cx="3119966" cy="415211"/>
          </a:xfrm>
          <a:prstGeom prst="rect">
            <a:avLst/>
          </a:prstGeom>
        </p:spPr>
      </p:pic>
      <p:sp>
        <p:nvSpPr>
          <p:cNvPr id="4" name="object 4"/>
          <p:cNvSpPr txBox="1"/>
          <p:nvPr/>
        </p:nvSpPr>
        <p:spPr>
          <a:xfrm>
            <a:off x="347268" y="2414777"/>
            <a:ext cx="11844732" cy="505908"/>
          </a:xfrm>
          <a:prstGeom prst="rect">
            <a:avLst/>
          </a:prstGeom>
        </p:spPr>
        <p:txBody>
          <a:bodyPr vert="horz" wrap="square" lIns="0" tIns="13335" rIns="0" bIns="0" rtlCol="0">
            <a:spAutoFit/>
          </a:bodyPr>
          <a:lstStyle/>
          <a:p>
            <a:pPr marL="12700">
              <a:lnSpc>
                <a:spcPct val="100000"/>
              </a:lnSpc>
              <a:spcBef>
                <a:spcPts val="105"/>
              </a:spcBef>
            </a:pPr>
            <a:r>
              <a:rPr lang="en-US" sz="3200" b="1" dirty="0">
                <a:solidFill>
                  <a:srgbClr val="00539F"/>
                </a:solidFill>
                <a:latin typeface="Arial"/>
                <a:cs typeface="Arial"/>
              </a:rPr>
              <a:t>Examples of Mobile Robots In Disasters</a:t>
            </a:r>
            <a:endParaRPr lang="en-US" sz="3200" b="1" dirty="0" smtClean="0">
              <a:solidFill>
                <a:srgbClr val="00539F"/>
              </a:solidFill>
              <a:latin typeface="Arial"/>
              <a:cs typeface="Arial"/>
            </a:endParaRPr>
          </a:p>
        </p:txBody>
      </p:sp>
    </p:spTree>
    <p:extLst>
      <p:ext uri="{BB962C8B-B14F-4D97-AF65-F5344CB8AC3E}">
        <p14:creationId xmlns:p14="http://schemas.microsoft.com/office/powerpoint/2010/main" val="7183418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347268" y="419811"/>
            <a:ext cx="11387532" cy="321242"/>
          </a:xfrm>
          <a:prstGeom prst="rect">
            <a:avLst/>
          </a:prstGeom>
        </p:spPr>
        <p:txBody>
          <a:bodyPr vert="horz" wrap="square" lIns="0" tIns="13335" rIns="0" bIns="0" rtlCol="0">
            <a:spAutoFit/>
          </a:bodyPr>
          <a:lstStyle/>
          <a:p>
            <a:pPr marL="12700">
              <a:lnSpc>
                <a:spcPct val="100000"/>
              </a:lnSpc>
              <a:spcBef>
                <a:spcPts val="105"/>
              </a:spcBef>
            </a:pPr>
            <a:r>
              <a:rPr lang="en-US" dirty="0"/>
              <a:t>Examples of Mobile Robots In </a:t>
            </a:r>
            <a:r>
              <a:rPr lang="en-US" dirty="0" smtClean="0"/>
              <a:t>Disaste</a:t>
            </a:r>
            <a:r>
              <a:rPr lang="tr-TR" dirty="0" smtClean="0"/>
              <a:t>rs</a:t>
            </a:r>
            <a:endParaRPr lang="en-US" dirty="0"/>
          </a:p>
        </p:txBody>
      </p:sp>
      <p:sp>
        <p:nvSpPr>
          <p:cNvPr id="18" name="object 18"/>
          <p:cNvSpPr txBox="1"/>
          <p:nvPr/>
        </p:nvSpPr>
        <p:spPr>
          <a:xfrm>
            <a:off x="322173" y="6224276"/>
            <a:ext cx="973227" cy="140423"/>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lang="tr-TR" sz="900" spc="-5">
                <a:solidFill>
                  <a:srgbClr val="00539F"/>
                </a:solidFill>
                <a:latin typeface="Arial"/>
                <a:cs typeface="Arial"/>
              </a:rPr>
              <a:pPr marL="38100">
                <a:lnSpc>
                  <a:spcPct val="100000"/>
                </a:lnSpc>
                <a:spcBef>
                  <a:spcPts val="15"/>
                </a:spcBef>
              </a:pPr>
              <a:t>16</a:t>
            </a:fld>
            <a:endParaRPr sz="900" dirty="0">
              <a:latin typeface="Arial"/>
              <a:cs typeface="Arial"/>
            </a:endParaRPr>
          </a:p>
        </p:txBody>
      </p:sp>
      <p:sp>
        <p:nvSpPr>
          <p:cNvPr id="19" name="object 19"/>
          <p:cNvSpPr txBox="1"/>
          <p:nvPr/>
        </p:nvSpPr>
        <p:spPr>
          <a:xfrm>
            <a:off x="1182725" y="6224276"/>
            <a:ext cx="4726940" cy="427990"/>
          </a:xfrm>
          <a:prstGeom prst="rect">
            <a:avLst/>
          </a:prstGeom>
        </p:spPr>
        <p:txBody>
          <a:bodyPr vert="horz" wrap="square" lIns="0" tIns="1905" rIns="0" bIns="0" rtlCol="0">
            <a:spAutoFit/>
          </a:bodyPr>
          <a:lstStyle/>
          <a:p>
            <a:pPr marL="12700" marR="5080">
              <a:lnSpc>
                <a:spcPct val="100000"/>
              </a:lnSpc>
              <a:spcBef>
                <a:spcPts val="15"/>
              </a:spcBef>
            </a:pPr>
            <a:r>
              <a:rPr lang="en-US" sz="900" dirty="0" smtClean="0">
                <a:solidFill>
                  <a:srgbClr val="00539F"/>
                </a:solidFill>
                <a:latin typeface="Arial"/>
                <a:cs typeface="Arial"/>
              </a:rPr>
              <a:t>Seminar: Mobile Robotics in Disaster Scenarios | </a:t>
            </a:r>
            <a:r>
              <a:rPr lang="en-US" sz="900" spc="-5" dirty="0" smtClean="0">
                <a:solidFill>
                  <a:srgbClr val="00539F"/>
                </a:solidFill>
                <a:latin typeface="Arial"/>
                <a:cs typeface="Arial"/>
              </a:rPr>
              <a:t>07.07.2021 </a:t>
            </a:r>
          </a:p>
          <a:p>
            <a:pPr marL="12700" marR="5080">
              <a:lnSpc>
                <a:spcPct val="100000"/>
              </a:lnSpc>
              <a:spcBef>
                <a:spcPts val="15"/>
              </a:spcBef>
            </a:pPr>
            <a:r>
              <a:rPr lang="en-US" sz="900" spc="-235" dirty="0" smtClean="0">
                <a:solidFill>
                  <a:srgbClr val="00539F"/>
                </a:solidFill>
                <a:latin typeface="Arial"/>
                <a:cs typeface="Arial"/>
              </a:rPr>
              <a:t> </a:t>
            </a:r>
            <a:r>
              <a:rPr lang="en-US" sz="900" dirty="0" smtClean="0">
                <a:solidFill>
                  <a:srgbClr val="00539F"/>
                </a:solidFill>
                <a:latin typeface="Arial"/>
                <a:cs typeface="Arial"/>
              </a:rPr>
              <a:t>Institute</a:t>
            </a:r>
            <a:r>
              <a:rPr lang="en-US" sz="900" spc="-25" dirty="0" smtClean="0">
                <a:solidFill>
                  <a:srgbClr val="00539F"/>
                </a:solidFill>
                <a:latin typeface="Arial"/>
                <a:cs typeface="Arial"/>
              </a:rPr>
              <a:t> </a:t>
            </a:r>
            <a:r>
              <a:rPr lang="en-US" sz="900" dirty="0" smtClean="0">
                <a:solidFill>
                  <a:srgbClr val="00539F"/>
                </a:solidFill>
                <a:latin typeface="Arial"/>
                <a:cs typeface="Arial"/>
              </a:rPr>
              <a:t>for </a:t>
            </a:r>
            <a:r>
              <a:rPr lang="en-US" sz="900" spc="-5" dirty="0" smtClean="0">
                <a:solidFill>
                  <a:srgbClr val="00539F"/>
                </a:solidFill>
                <a:latin typeface="Arial"/>
                <a:cs typeface="Arial"/>
              </a:rPr>
              <a:t>Man-Machine</a:t>
            </a:r>
            <a:r>
              <a:rPr lang="en-US" sz="900" spc="5" dirty="0" smtClean="0">
                <a:solidFill>
                  <a:srgbClr val="00539F"/>
                </a:solidFill>
                <a:latin typeface="Arial"/>
                <a:cs typeface="Arial"/>
              </a:rPr>
              <a:t> </a:t>
            </a:r>
            <a:r>
              <a:rPr lang="en-US" sz="900" dirty="0" smtClean="0">
                <a:solidFill>
                  <a:srgbClr val="00539F"/>
                </a:solidFill>
                <a:latin typeface="Arial"/>
                <a:cs typeface="Arial"/>
              </a:rPr>
              <a:t>Interaction</a:t>
            </a:r>
            <a:r>
              <a:rPr lang="en-US" sz="900" spc="-35" dirty="0" smtClean="0">
                <a:solidFill>
                  <a:srgbClr val="00539F"/>
                </a:solidFill>
                <a:latin typeface="Arial"/>
                <a:cs typeface="Arial"/>
              </a:rPr>
              <a:t> </a:t>
            </a:r>
            <a:r>
              <a:rPr lang="en-US" sz="900" dirty="0" smtClean="0">
                <a:solidFill>
                  <a:srgbClr val="00539F"/>
                </a:solidFill>
                <a:latin typeface="Arial"/>
                <a:cs typeface="Arial"/>
              </a:rPr>
              <a:t>|</a:t>
            </a:r>
            <a:r>
              <a:rPr lang="en-US" sz="900" spc="-5" dirty="0" smtClean="0">
                <a:solidFill>
                  <a:srgbClr val="00539F"/>
                </a:solidFill>
                <a:latin typeface="Arial"/>
                <a:cs typeface="Arial"/>
              </a:rPr>
              <a:t> </a:t>
            </a:r>
            <a:r>
              <a:rPr lang="en-US" sz="900" spc="-5" dirty="0" smtClean="0">
                <a:solidFill>
                  <a:srgbClr val="00539F"/>
                </a:solidFill>
                <a:latin typeface="Arial"/>
                <a:cs typeface="Arial"/>
                <a:hlinkClick r:id="rId3"/>
              </a:rPr>
              <a:t>www.mmi.rwth-aachen.de</a:t>
            </a:r>
            <a:endParaRPr lang="en-US" sz="900" dirty="0" smtClean="0">
              <a:latin typeface="Arial"/>
              <a:cs typeface="Arial"/>
            </a:endParaRPr>
          </a:p>
          <a:p>
            <a:pPr marL="12700">
              <a:lnSpc>
                <a:spcPct val="100000"/>
              </a:lnSpc>
            </a:pPr>
            <a:r>
              <a:rPr lang="en-US" sz="900" spc="-5" dirty="0" smtClean="0">
                <a:solidFill>
                  <a:srgbClr val="00539F"/>
                </a:solidFill>
                <a:latin typeface="Arial"/>
                <a:cs typeface="Arial"/>
              </a:rPr>
              <a:t>O</a:t>
            </a:r>
            <a:r>
              <a:rPr lang="tr-TR" sz="900" spc="-5" dirty="0" smtClean="0">
                <a:solidFill>
                  <a:srgbClr val="00539F"/>
                </a:solidFill>
                <a:latin typeface="Arial"/>
                <a:cs typeface="Arial"/>
              </a:rPr>
              <a:t>g</a:t>
            </a:r>
            <a:r>
              <a:rPr lang="en-US" sz="900" spc="-5" dirty="0" smtClean="0">
                <a:solidFill>
                  <a:srgbClr val="00539F"/>
                </a:solidFill>
                <a:latin typeface="Arial"/>
                <a:cs typeface="Arial"/>
              </a:rPr>
              <a:t>uz </a:t>
            </a:r>
            <a:r>
              <a:rPr lang="en-US" sz="900" spc="-5" dirty="0" smtClean="0">
                <a:solidFill>
                  <a:srgbClr val="00539F"/>
                </a:solidFill>
                <a:latin typeface="Arial"/>
                <a:cs typeface="Arial"/>
              </a:rPr>
              <a:t>Altan </a:t>
            </a:r>
            <a:r>
              <a:rPr lang="en-US" sz="900" dirty="0" smtClean="0">
                <a:solidFill>
                  <a:srgbClr val="00539F"/>
                </a:solidFill>
                <a:latin typeface="Arial"/>
                <a:cs typeface="Arial"/>
              </a:rPr>
              <a:t>|</a:t>
            </a:r>
            <a:r>
              <a:rPr lang="en-US" sz="900" spc="20" dirty="0" smtClean="0">
                <a:solidFill>
                  <a:srgbClr val="00539F"/>
                </a:solidFill>
                <a:latin typeface="Arial"/>
                <a:cs typeface="Arial"/>
              </a:rPr>
              <a:t> </a:t>
            </a:r>
            <a:r>
              <a:rPr lang="en-US" sz="900" spc="-5" dirty="0" smtClean="0">
                <a:solidFill>
                  <a:srgbClr val="00539F"/>
                </a:solidFill>
                <a:latin typeface="Arial"/>
                <a:cs typeface="Arial"/>
                <a:hlinkClick r:id="rId4"/>
              </a:rPr>
              <a:t>ouz.altan@rwth-aachen.de</a:t>
            </a:r>
            <a:endParaRPr lang="en-US" sz="900" dirty="0">
              <a:latin typeface="Arial"/>
              <a:cs typeface="Arial"/>
            </a:endParaRPr>
          </a:p>
        </p:txBody>
      </p:sp>
      <p:sp>
        <p:nvSpPr>
          <p:cNvPr id="20" name="Text Placeholder 3"/>
          <p:cNvSpPr>
            <a:spLocks noGrp="1"/>
          </p:cNvSpPr>
          <p:nvPr>
            <p:ph type="body" sz="quarter" idx="4294967295"/>
          </p:nvPr>
        </p:nvSpPr>
        <p:spPr>
          <a:xfrm>
            <a:off x="411390" y="1103948"/>
            <a:ext cx="11484000" cy="307777"/>
          </a:xfrm>
          <a:prstGeom prst="rect">
            <a:avLst/>
          </a:prstGeom>
        </p:spPr>
        <p:txBody>
          <a:bodyPr/>
          <a:lstStyle/>
          <a:p>
            <a:r>
              <a:rPr lang="en-US" sz="2000" b="1" dirty="0">
                <a:latin typeface="Arial" panose="020B0604020202020204" pitchFamily="34" charset="0"/>
                <a:cs typeface="Arial" panose="020B0604020202020204" pitchFamily="34" charset="0"/>
              </a:rPr>
              <a:t>World Trade Center 9/11 Disaster</a:t>
            </a:r>
            <a:endParaRPr lang="tr-TR" sz="2000" b="1" dirty="0">
              <a:latin typeface="Arial" panose="020B0604020202020204" pitchFamily="34" charset="0"/>
              <a:cs typeface="Arial" panose="020B0604020202020204" pitchFamily="34" charset="0"/>
            </a:endParaRPr>
          </a:p>
        </p:txBody>
      </p:sp>
      <p:sp>
        <p:nvSpPr>
          <p:cNvPr id="21" name="Rectangle 20"/>
          <p:cNvSpPr/>
          <p:nvPr/>
        </p:nvSpPr>
        <p:spPr>
          <a:xfrm>
            <a:off x="398690" y="1604487"/>
            <a:ext cx="8669110" cy="369332"/>
          </a:xfrm>
          <a:prstGeom prst="rect">
            <a:avLst/>
          </a:prstGeom>
        </p:spPr>
        <p:txBody>
          <a:bodyPr wrap="square">
            <a:spAutoFit/>
          </a:bodyPr>
          <a:lstStyle/>
          <a:p>
            <a:endParaRPr lang="tr-TR" dirty="0">
              <a:latin typeface="Arial" panose="020B0604020202020204" pitchFamily="34" charset="0"/>
              <a:cs typeface="Arial" panose="020B0604020202020204" pitchFamily="34" charset="0"/>
            </a:endParaRPr>
          </a:p>
        </p:txBody>
      </p:sp>
      <p:sp>
        <p:nvSpPr>
          <p:cNvPr id="16" name="object 4"/>
          <p:cNvSpPr txBox="1"/>
          <p:nvPr/>
        </p:nvSpPr>
        <p:spPr>
          <a:xfrm>
            <a:off x="398690" y="1550593"/>
            <a:ext cx="7075679" cy="289823"/>
          </a:xfrm>
          <a:prstGeom prst="rect">
            <a:avLst/>
          </a:prstGeom>
        </p:spPr>
        <p:txBody>
          <a:bodyPr vert="horz" wrap="square" lIns="0" tIns="12700" rIns="0" bIns="0" rtlCol="0">
            <a:spAutoFit/>
          </a:bodyPr>
          <a:lstStyle/>
          <a:p>
            <a:pPr marL="228600" indent="-216535" algn="just">
              <a:spcBef>
                <a:spcPts val="100"/>
              </a:spcBef>
              <a:buClr>
                <a:srgbClr val="00539F"/>
              </a:buClr>
              <a:buFont typeface="Arial"/>
              <a:buChar char="•"/>
              <a:tabLst>
                <a:tab pos="228600" algn="l"/>
                <a:tab pos="229235" algn="l"/>
              </a:tabLst>
            </a:pPr>
            <a:r>
              <a:rPr lang="tr-TR" spc="-5" dirty="0" smtClean="0">
                <a:latin typeface="Arial"/>
                <a:cs typeface="Arial"/>
              </a:rPr>
              <a:t>I</a:t>
            </a:r>
            <a:r>
              <a:rPr lang="en-US" spc="-5" dirty="0" smtClean="0">
                <a:latin typeface="Arial"/>
                <a:cs typeface="Arial"/>
              </a:rPr>
              <a:t>dentify </a:t>
            </a:r>
            <a:r>
              <a:rPr lang="en-US" spc="-5" dirty="0">
                <a:latin typeface="Arial"/>
                <a:cs typeface="Arial"/>
              </a:rPr>
              <a:t>and rescue survivors trapped under the </a:t>
            </a:r>
            <a:r>
              <a:rPr lang="en-US" spc="-5" dirty="0" smtClean="0">
                <a:latin typeface="Arial"/>
                <a:cs typeface="Arial"/>
              </a:rPr>
              <a:t>rubble</a:t>
            </a:r>
          </a:p>
        </p:txBody>
      </p:sp>
      <p:sp>
        <p:nvSpPr>
          <p:cNvPr id="15" name="object 2"/>
          <p:cNvSpPr txBox="1"/>
          <p:nvPr/>
        </p:nvSpPr>
        <p:spPr>
          <a:xfrm>
            <a:off x="411390" y="2076069"/>
            <a:ext cx="7609079" cy="2408993"/>
          </a:xfrm>
          <a:prstGeom prst="rect">
            <a:avLst/>
          </a:prstGeom>
        </p:spPr>
        <p:txBody>
          <a:bodyPr vert="horz" wrap="square" lIns="0" tIns="13335" rIns="0" bIns="0" rtlCol="0">
            <a:spAutoFit/>
          </a:bodyPr>
          <a:lstStyle/>
          <a:p>
            <a:pPr marL="228600" indent="-216535" algn="just">
              <a:spcBef>
                <a:spcPts val="100"/>
              </a:spcBef>
              <a:buClr>
                <a:srgbClr val="00539F"/>
              </a:buClr>
              <a:buFont typeface="Arial"/>
              <a:buChar char="•"/>
              <a:tabLst>
                <a:tab pos="228600" algn="l"/>
                <a:tab pos="229235" algn="l"/>
              </a:tabLst>
            </a:pPr>
            <a:r>
              <a:rPr lang="tr-TR" spc="-5" dirty="0" smtClean="0">
                <a:latin typeface="Arial"/>
                <a:cs typeface="Arial"/>
              </a:rPr>
              <a:t>Robots were either </a:t>
            </a:r>
            <a:r>
              <a:rPr lang="tr-TR" b="1" spc="-5" dirty="0" smtClean="0">
                <a:latin typeface="Arial"/>
                <a:cs typeface="Arial"/>
              </a:rPr>
              <a:t>lost or crashed</a:t>
            </a:r>
          </a:p>
          <a:p>
            <a:pPr marL="443865" lvl="1" indent="-215900" algn="just">
              <a:lnSpc>
                <a:spcPct val="100000"/>
              </a:lnSpc>
              <a:spcBef>
                <a:spcPts val="1040"/>
              </a:spcBef>
              <a:buClr>
                <a:srgbClr val="00539F"/>
              </a:buClr>
              <a:buFont typeface="Symbol"/>
              <a:buChar char=""/>
              <a:tabLst>
                <a:tab pos="444500" algn="l"/>
              </a:tabLst>
            </a:pPr>
            <a:r>
              <a:rPr lang="en-US" sz="2400" spc="-7" baseline="1736" dirty="0" smtClean="0">
                <a:latin typeface="Arial"/>
                <a:cs typeface="Arial"/>
              </a:rPr>
              <a:t>Loss </a:t>
            </a:r>
            <a:r>
              <a:rPr lang="en-US" sz="2400" spc="-7" baseline="1736" dirty="0">
                <a:latin typeface="Arial"/>
                <a:cs typeface="Arial"/>
              </a:rPr>
              <a:t>of wireless communication </a:t>
            </a:r>
            <a:r>
              <a:rPr lang="en-US" sz="2400" spc="-7" baseline="1736" dirty="0" smtClean="0">
                <a:latin typeface="Arial"/>
                <a:cs typeface="Arial"/>
              </a:rPr>
              <a:t>signal</a:t>
            </a:r>
            <a:r>
              <a:rPr lang="tr-TR" sz="2400" spc="-7" baseline="1736" dirty="0" smtClean="0">
                <a:latin typeface="Arial"/>
                <a:cs typeface="Arial"/>
              </a:rPr>
              <a:t>, </a:t>
            </a:r>
            <a:r>
              <a:rPr lang="en-US" sz="2400" spc="-7" baseline="1736" dirty="0">
                <a:latin typeface="Arial"/>
                <a:cs typeface="Arial"/>
              </a:rPr>
              <a:t>thick walls and a large amount of </a:t>
            </a:r>
            <a:r>
              <a:rPr lang="en-US" sz="2400" spc="-7" baseline="1736" dirty="0" smtClean="0">
                <a:latin typeface="Arial"/>
                <a:cs typeface="Arial"/>
              </a:rPr>
              <a:t>wreckage</a:t>
            </a:r>
            <a:endParaRPr lang="tr-TR" sz="2400" spc="-7" baseline="1736" dirty="0" smtClean="0">
              <a:latin typeface="Arial"/>
              <a:cs typeface="Arial"/>
            </a:endParaRPr>
          </a:p>
          <a:p>
            <a:pPr marL="443865" lvl="1" indent="-215900" algn="just">
              <a:lnSpc>
                <a:spcPct val="100000"/>
              </a:lnSpc>
              <a:spcBef>
                <a:spcPts val="1040"/>
              </a:spcBef>
              <a:buClr>
                <a:srgbClr val="00539F"/>
              </a:buClr>
              <a:buFont typeface="Symbol"/>
              <a:buChar char=""/>
              <a:tabLst>
                <a:tab pos="444500" algn="l"/>
              </a:tabLst>
            </a:pPr>
            <a:r>
              <a:rPr lang="tr-TR" sz="2400" spc="-7" baseline="1736" dirty="0">
                <a:latin typeface="Arial"/>
                <a:cs typeface="Arial"/>
              </a:rPr>
              <a:t>T</a:t>
            </a:r>
            <a:r>
              <a:rPr lang="en-US" sz="2400" spc="-7" baseline="1736" dirty="0" smtClean="0">
                <a:latin typeface="Arial"/>
                <a:cs typeface="Arial"/>
              </a:rPr>
              <a:t>ethers </a:t>
            </a:r>
            <a:r>
              <a:rPr lang="en-US" sz="2400" spc="-7" baseline="1736" dirty="0">
                <a:latin typeface="Arial"/>
                <a:cs typeface="Arial"/>
              </a:rPr>
              <a:t>broke at some </a:t>
            </a:r>
            <a:r>
              <a:rPr lang="en-US" sz="2400" spc="-7" baseline="1736" dirty="0" smtClean="0">
                <a:latin typeface="Arial"/>
                <a:cs typeface="Arial"/>
              </a:rPr>
              <a:t>point</a:t>
            </a:r>
            <a:endParaRPr lang="en-US" sz="2400" spc="-7" baseline="1736" dirty="0">
              <a:latin typeface="Arial"/>
              <a:cs typeface="Arial"/>
            </a:endParaRPr>
          </a:p>
          <a:p>
            <a:pPr marL="443865" lvl="1" indent="-215900" algn="just">
              <a:lnSpc>
                <a:spcPct val="100000"/>
              </a:lnSpc>
              <a:spcBef>
                <a:spcPts val="1040"/>
              </a:spcBef>
              <a:buClr>
                <a:srgbClr val="00539F"/>
              </a:buClr>
              <a:buFont typeface="Symbol"/>
              <a:buChar char=""/>
              <a:tabLst>
                <a:tab pos="444500" algn="l"/>
              </a:tabLst>
            </a:pPr>
            <a:endParaRPr lang="tr-TR" sz="2400" spc="-7" baseline="1736" dirty="0" smtClean="0">
              <a:latin typeface="Arial"/>
              <a:cs typeface="Arial"/>
            </a:endParaRPr>
          </a:p>
          <a:p>
            <a:pPr marL="443865" lvl="1" indent="-215900" algn="just">
              <a:lnSpc>
                <a:spcPct val="100000"/>
              </a:lnSpc>
              <a:spcBef>
                <a:spcPts val="1040"/>
              </a:spcBef>
              <a:buClr>
                <a:srgbClr val="00539F"/>
              </a:buClr>
              <a:buFont typeface="Symbol"/>
              <a:buChar char=""/>
              <a:tabLst>
                <a:tab pos="444500" algn="l"/>
              </a:tabLst>
            </a:pPr>
            <a:endParaRPr lang="en-US" sz="2400" spc="-7" baseline="1736" dirty="0">
              <a:latin typeface="Arial"/>
              <a:cs typeface="Arial"/>
            </a:endParaRPr>
          </a:p>
          <a:p>
            <a:pPr marL="443865" lvl="1" indent="-215900" algn="just">
              <a:lnSpc>
                <a:spcPct val="100000"/>
              </a:lnSpc>
              <a:spcBef>
                <a:spcPts val="1040"/>
              </a:spcBef>
              <a:buClr>
                <a:srgbClr val="00539F"/>
              </a:buClr>
              <a:buFont typeface="Symbol"/>
              <a:buChar char=""/>
              <a:tabLst>
                <a:tab pos="444500" algn="l"/>
              </a:tabLst>
            </a:pPr>
            <a:endParaRPr lang="tr-TR" sz="2400" spc="-7" baseline="1736" dirty="0" smtClean="0">
              <a:latin typeface="Arial"/>
              <a:cs typeface="Arial"/>
            </a:endParaRPr>
          </a:p>
        </p:txBody>
      </p:sp>
      <p:pic>
        <p:nvPicPr>
          <p:cNvPr id="2" name="Picture 1"/>
          <p:cNvPicPr>
            <a:picLocks noChangeAspect="1"/>
          </p:cNvPicPr>
          <p:nvPr/>
        </p:nvPicPr>
        <p:blipFill>
          <a:blip r:embed="rId5"/>
          <a:stretch>
            <a:fillRect/>
          </a:stretch>
        </p:blipFill>
        <p:spPr>
          <a:xfrm>
            <a:off x="8435501" y="1411725"/>
            <a:ext cx="3299299" cy="2474475"/>
          </a:xfrm>
          <a:prstGeom prst="rect">
            <a:avLst/>
          </a:prstGeom>
        </p:spPr>
      </p:pic>
      <p:sp>
        <p:nvSpPr>
          <p:cNvPr id="10" name="object 2"/>
          <p:cNvSpPr txBox="1"/>
          <p:nvPr/>
        </p:nvSpPr>
        <p:spPr>
          <a:xfrm>
            <a:off x="411390" y="3576533"/>
            <a:ext cx="7234824" cy="1413849"/>
          </a:xfrm>
          <a:prstGeom prst="rect">
            <a:avLst/>
          </a:prstGeom>
        </p:spPr>
        <p:txBody>
          <a:bodyPr vert="horz" wrap="square" lIns="0" tIns="13335" rIns="0" bIns="0" rtlCol="0">
            <a:spAutoFit/>
          </a:bodyPr>
          <a:lstStyle/>
          <a:p>
            <a:pPr marL="228600" indent="-216535" algn="just">
              <a:spcBef>
                <a:spcPts val="100"/>
              </a:spcBef>
              <a:buClr>
                <a:srgbClr val="00539F"/>
              </a:buClr>
              <a:buFont typeface="Arial"/>
              <a:buChar char="•"/>
              <a:tabLst>
                <a:tab pos="228600" algn="l"/>
                <a:tab pos="229235" algn="l"/>
              </a:tabLst>
            </a:pPr>
            <a:r>
              <a:rPr lang="tr-TR" b="1" spc="-5" dirty="0" smtClean="0">
                <a:latin typeface="Arial"/>
                <a:cs typeface="Arial"/>
              </a:rPr>
              <a:t>Key lessons</a:t>
            </a:r>
          </a:p>
          <a:p>
            <a:pPr marL="443865" lvl="1" indent="-215900" algn="just">
              <a:lnSpc>
                <a:spcPct val="100000"/>
              </a:lnSpc>
              <a:spcBef>
                <a:spcPts val="1040"/>
              </a:spcBef>
              <a:buClr>
                <a:srgbClr val="00539F"/>
              </a:buClr>
              <a:buFont typeface="Symbol"/>
              <a:buChar char=""/>
              <a:tabLst>
                <a:tab pos="444500" algn="l"/>
              </a:tabLst>
            </a:pPr>
            <a:r>
              <a:rPr lang="tr-TR" sz="2400" spc="-7" baseline="1736" dirty="0" smtClean="0">
                <a:latin typeface="Arial"/>
                <a:cs typeface="Arial"/>
              </a:rPr>
              <a:t>C</a:t>
            </a:r>
            <a:r>
              <a:rPr lang="en-US" sz="2400" spc="-7" baseline="1736" dirty="0" smtClean="0">
                <a:latin typeface="Arial"/>
                <a:cs typeface="Arial"/>
              </a:rPr>
              <a:t>onnected </a:t>
            </a:r>
            <a:r>
              <a:rPr lang="en-US" sz="2400" spc="-7" baseline="1736" dirty="0">
                <a:latin typeface="Arial"/>
                <a:cs typeface="Arial"/>
              </a:rPr>
              <a:t>safety </a:t>
            </a:r>
            <a:r>
              <a:rPr lang="en-US" sz="2400" spc="-7" baseline="1736" dirty="0" smtClean="0">
                <a:latin typeface="Arial"/>
                <a:cs typeface="Arial"/>
              </a:rPr>
              <a:t>line</a:t>
            </a:r>
            <a:endParaRPr lang="tr-TR" sz="2400" spc="-7" baseline="1736" dirty="0" smtClean="0">
              <a:latin typeface="Arial"/>
              <a:cs typeface="Arial"/>
            </a:endParaRPr>
          </a:p>
          <a:p>
            <a:pPr marL="443865" lvl="1" indent="-215900" algn="just">
              <a:lnSpc>
                <a:spcPct val="100000"/>
              </a:lnSpc>
              <a:spcBef>
                <a:spcPts val="1040"/>
              </a:spcBef>
              <a:buClr>
                <a:srgbClr val="00539F"/>
              </a:buClr>
              <a:buFont typeface="Symbol"/>
              <a:buChar char=""/>
              <a:tabLst>
                <a:tab pos="444500" algn="l"/>
              </a:tabLst>
            </a:pPr>
            <a:r>
              <a:rPr lang="tr-TR" sz="2400" spc="-7" baseline="1736" dirty="0" smtClean="0">
                <a:latin typeface="Arial"/>
                <a:cs typeface="Arial"/>
              </a:rPr>
              <a:t>F</a:t>
            </a:r>
            <a:r>
              <a:rPr lang="en-US" sz="2400" spc="-7" baseline="1736" dirty="0" smtClean="0">
                <a:latin typeface="Arial"/>
                <a:cs typeface="Arial"/>
              </a:rPr>
              <a:t>ast </a:t>
            </a:r>
            <a:r>
              <a:rPr lang="en-US" sz="2400" spc="-7" baseline="1736" dirty="0">
                <a:latin typeface="Arial"/>
                <a:cs typeface="Arial"/>
              </a:rPr>
              <a:t>movement and sneak into small </a:t>
            </a:r>
            <a:r>
              <a:rPr lang="tr-TR" sz="2400" spc="-7" baseline="1736" dirty="0" smtClean="0">
                <a:latin typeface="Arial"/>
                <a:cs typeface="Arial"/>
              </a:rPr>
              <a:t>spaces</a:t>
            </a:r>
          </a:p>
          <a:p>
            <a:pPr marL="227965" lvl="1">
              <a:lnSpc>
                <a:spcPct val="100000"/>
              </a:lnSpc>
              <a:spcBef>
                <a:spcPts val="1040"/>
              </a:spcBef>
              <a:buClr>
                <a:srgbClr val="00539F"/>
              </a:buClr>
              <a:tabLst>
                <a:tab pos="444500" algn="l"/>
              </a:tabLst>
            </a:pPr>
            <a:endParaRPr lang="tr-TR" sz="2400" spc="-7" baseline="1736" dirty="0" smtClean="0">
              <a:latin typeface="Arial"/>
              <a:cs typeface="Arial"/>
            </a:endParaRPr>
          </a:p>
        </p:txBody>
      </p:sp>
    </p:spTree>
    <p:extLst>
      <p:ext uri="{BB962C8B-B14F-4D97-AF65-F5344CB8AC3E}">
        <p14:creationId xmlns:p14="http://schemas.microsoft.com/office/powerpoint/2010/main" val="648473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347268" y="419811"/>
            <a:ext cx="11387532" cy="321242"/>
          </a:xfrm>
          <a:prstGeom prst="rect">
            <a:avLst/>
          </a:prstGeom>
        </p:spPr>
        <p:txBody>
          <a:bodyPr vert="horz" wrap="square" lIns="0" tIns="13335" rIns="0" bIns="0" rtlCol="0">
            <a:spAutoFit/>
          </a:bodyPr>
          <a:lstStyle/>
          <a:p>
            <a:pPr marL="12700">
              <a:lnSpc>
                <a:spcPct val="100000"/>
              </a:lnSpc>
              <a:spcBef>
                <a:spcPts val="105"/>
              </a:spcBef>
            </a:pPr>
            <a:r>
              <a:rPr lang="en-US" dirty="0"/>
              <a:t>Examples of Mobile Robots In Disaste</a:t>
            </a:r>
            <a:r>
              <a:rPr lang="tr-TR" dirty="0"/>
              <a:t>rs</a:t>
            </a:r>
            <a:endParaRPr lang="en-US" dirty="0"/>
          </a:p>
        </p:txBody>
      </p:sp>
      <p:sp>
        <p:nvSpPr>
          <p:cNvPr id="18" name="object 18"/>
          <p:cNvSpPr txBox="1"/>
          <p:nvPr/>
        </p:nvSpPr>
        <p:spPr>
          <a:xfrm>
            <a:off x="322173" y="6224276"/>
            <a:ext cx="973227" cy="140423"/>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lang="tr-TR" sz="900" spc="-5">
                <a:solidFill>
                  <a:srgbClr val="00539F"/>
                </a:solidFill>
                <a:latin typeface="Arial"/>
                <a:cs typeface="Arial"/>
              </a:rPr>
              <a:pPr marL="38100">
                <a:lnSpc>
                  <a:spcPct val="100000"/>
                </a:lnSpc>
                <a:spcBef>
                  <a:spcPts val="15"/>
                </a:spcBef>
              </a:pPr>
              <a:t>17</a:t>
            </a:fld>
            <a:endParaRPr sz="900" dirty="0">
              <a:latin typeface="Arial"/>
              <a:cs typeface="Arial"/>
            </a:endParaRPr>
          </a:p>
        </p:txBody>
      </p:sp>
      <p:sp>
        <p:nvSpPr>
          <p:cNvPr id="19" name="object 19"/>
          <p:cNvSpPr txBox="1"/>
          <p:nvPr/>
        </p:nvSpPr>
        <p:spPr>
          <a:xfrm>
            <a:off x="1182725" y="6224276"/>
            <a:ext cx="4726940" cy="427990"/>
          </a:xfrm>
          <a:prstGeom prst="rect">
            <a:avLst/>
          </a:prstGeom>
        </p:spPr>
        <p:txBody>
          <a:bodyPr vert="horz" wrap="square" lIns="0" tIns="1905" rIns="0" bIns="0" rtlCol="0">
            <a:spAutoFit/>
          </a:bodyPr>
          <a:lstStyle/>
          <a:p>
            <a:pPr marL="12700" marR="5080">
              <a:lnSpc>
                <a:spcPct val="100000"/>
              </a:lnSpc>
              <a:spcBef>
                <a:spcPts val="15"/>
              </a:spcBef>
            </a:pPr>
            <a:r>
              <a:rPr lang="en-US" sz="900" dirty="0" smtClean="0">
                <a:solidFill>
                  <a:srgbClr val="00539F"/>
                </a:solidFill>
                <a:latin typeface="Arial"/>
                <a:cs typeface="Arial"/>
              </a:rPr>
              <a:t>Seminar: Mobile Robotics in Disaster Scenarios | </a:t>
            </a:r>
            <a:r>
              <a:rPr lang="en-US" sz="900" spc="-5" dirty="0" smtClean="0">
                <a:solidFill>
                  <a:srgbClr val="00539F"/>
                </a:solidFill>
                <a:latin typeface="Arial"/>
                <a:cs typeface="Arial"/>
              </a:rPr>
              <a:t>07.07.2021 </a:t>
            </a:r>
          </a:p>
          <a:p>
            <a:pPr marL="12700" marR="5080">
              <a:lnSpc>
                <a:spcPct val="100000"/>
              </a:lnSpc>
              <a:spcBef>
                <a:spcPts val="15"/>
              </a:spcBef>
            </a:pPr>
            <a:r>
              <a:rPr lang="en-US" sz="900" spc="-235" dirty="0" smtClean="0">
                <a:solidFill>
                  <a:srgbClr val="00539F"/>
                </a:solidFill>
                <a:latin typeface="Arial"/>
                <a:cs typeface="Arial"/>
              </a:rPr>
              <a:t> </a:t>
            </a:r>
            <a:r>
              <a:rPr lang="en-US" sz="900" dirty="0" smtClean="0">
                <a:solidFill>
                  <a:srgbClr val="00539F"/>
                </a:solidFill>
                <a:latin typeface="Arial"/>
                <a:cs typeface="Arial"/>
              </a:rPr>
              <a:t>Institute</a:t>
            </a:r>
            <a:r>
              <a:rPr lang="en-US" sz="900" spc="-25" dirty="0" smtClean="0">
                <a:solidFill>
                  <a:srgbClr val="00539F"/>
                </a:solidFill>
                <a:latin typeface="Arial"/>
                <a:cs typeface="Arial"/>
              </a:rPr>
              <a:t> </a:t>
            </a:r>
            <a:r>
              <a:rPr lang="en-US" sz="900" dirty="0" smtClean="0">
                <a:solidFill>
                  <a:srgbClr val="00539F"/>
                </a:solidFill>
                <a:latin typeface="Arial"/>
                <a:cs typeface="Arial"/>
              </a:rPr>
              <a:t>for </a:t>
            </a:r>
            <a:r>
              <a:rPr lang="en-US" sz="900" spc="-5" dirty="0" smtClean="0">
                <a:solidFill>
                  <a:srgbClr val="00539F"/>
                </a:solidFill>
                <a:latin typeface="Arial"/>
                <a:cs typeface="Arial"/>
              </a:rPr>
              <a:t>Man-Machine</a:t>
            </a:r>
            <a:r>
              <a:rPr lang="en-US" sz="900" spc="5" dirty="0" smtClean="0">
                <a:solidFill>
                  <a:srgbClr val="00539F"/>
                </a:solidFill>
                <a:latin typeface="Arial"/>
                <a:cs typeface="Arial"/>
              </a:rPr>
              <a:t> </a:t>
            </a:r>
            <a:r>
              <a:rPr lang="en-US" sz="900" dirty="0" smtClean="0">
                <a:solidFill>
                  <a:srgbClr val="00539F"/>
                </a:solidFill>
                <a:latin typeface="Arial"/>
                <a:cs typeface="Arial"/>
              </a:rPr>
              <a:t>Interaction</a:t>
            </a:r>
            <a:r>
              <a:rPr lang="en-US" sz="900" spc="-35" dirty="0" smtClean="0">
                <a:solidFill>
                  <a:srgbClr val="00539F"/>
                </a:solidFill>
                <a:latin typeface="Arial"/>
                <a:cs typeface="Arial"/>
              </a:rPr>
              <a:t> </a:t>
            </a:r>
            <a:r>
              <a:rPr lang="en-US" sz="900" dirty="0" smtClean="0">
                <a:solidFill>
                  <a:srgbClr val="00539F"/>
                </a:solidFill>
                <a:latin typeface="Arial"/>
                <a:cs typeface="Arial"/>
              </a:rPr>
              <a:t>|</a:t>
            </a:r>
            <a:r>
              <a:rPr lang="en-US" sz="900" spc="-5" dirty="0" smtClean="0">
                <a:solidFill>
                  <a:srgbClr val="00539F"/>
                </a:solidFill>
                <a:latin typeface="Arial"/>
                <a:cs typeface="Arial"/>
              </a:rPr>
              <a:t> </a:t>
            </a:r>
            <a:r>
              <a:rPr lang="en-US" sz="900" spc="-5" dirty="0" smtClean="0">
                <a:solidFill>
                  <a:srgbClr val="00539F"/>
                </a:solidFill>
                <a:latin typeface="Arial"/>
                <a:cs typeface="Arial"/>
                <a:hlinkClick r:id="rId3"/>
              </a:rPr>
              <a:t>www.mmi.rwth-aachen.de</a:t>
            </a:r>
            <a:endParaRPr lang="en-US" sz="900" dirty="0" smtClean="0">
              <a:latin typeface="Arial"/>
              <a:cs typeface="Arial"/>
            </a:endParaRPr>
          </a:p>
          <a:p>
            <a:pPr marL="12700">
              <a:lnSpc>
                <a:spcPct val="100000"/>
              </a:lnSpc>
            </a:pPr>
            <a:r>
              <a:rPr lang="en-US" sz="900" spc="-5" dirty="0" smtClean="0">
                <a:solidFill>
                  <a:srgbClr val="00539F"/>
                </a:solidFill>
                <a:latin typeface="Arial"/>
                <a:cs typeface="Arial"/>
              </a:rPr>
              <a:t>O</a:t>
            </a:r>
            <a:r>
              <a:rPr lang="tr-TR" sz="900" spc="-5" dirty="0" smtClean="0">
                <a:solidFill>
                  <a:srgbClr val="00539F"/>
                </a:solidFill>
                <a:latin typeface="Arial"/>
                <a:cs typeface="Arial"/>
              </a:rPr>
              <a:t>g</a:t>
            </a:r>
            <a:r>
              <a:rPr lang="en-US" sz="900" spc="-5" dirty="0" smtClean="0">
                <a:solidFill>
                  <a:srgbClr val="00539F"/>
                </a:solidFill>
                <a:latin typeface="Arial"/>
                <a:cs typeface="Arial"/>
              </a:rPr>
              <a:t>uz </a:t>
            </a:r>
            <a:r>
              <a:rPr lang="en-US" sz="900" spc="-5" dirty="0" smtClean="0">
                <a:solidFill>
                  <a:srgbClr val="00539F"/>
                </a:solidFill>
                <a:latin typeface="Arial"/>
                <a:cs typeface="Arial"/>
              </a:rPr>
              <a:t>Altan </a:t>
            </a:r>
            <a:r>
              <a:rPr lang="en-US" sz="900" dirty="0" smtClean="0">
                <a:solidFill>
                  <a:srgbClr val="00539F"/>
                </a:solidFill>
                <a:latin typeface="Arial"/>
                <a:cs typeface="Arial"/>
              </a:rPr>
              <a:t>|</a:t>
            </a:r>
            <a:r>
              <a:rPr lang="en-US" sz="900" spc="20" dirty="0" smtClean="0">
                <a:solidFill>
                  <a:srgbClr val="00539F"/>
                </a:solidFill>
                <a:latin typeface="Arial"/>
                <a:cs typeface="Arial"/>
              </a:rPr>
              <a:t> </a:t>
            </a:r>
            <a:r>
              <a:rPr lang="en-US" sz="900" spc="-5" dirty="0" smtClean="0">
                <a:solidFill>
                  <a:srgbClr val="00539F"/>
                </a:solidFill>
                <a:latin typeface="Arial"/>
                <a:cs typeface="Arial"/>
                <a:hlinkClick r:id="rId4"/>
              </a:rPr>
              <a:t>ouz.altan@rwth-aachen.de</a:t>
            </a:r>
            <a:endParaRPr lang="en-US" sz="900" dirty="0">
              <a:latin typeface="Arial"/>
              <a:cs typeface="Arial"/>
            </a:endParaRPr>
          </a:p>
        </p:txBody>
      </p:sp>
      <p:sp>
        <p:nvSpPr>
          <p:cNvPr id="20" name="Text Placeholder 3"/>
          <p:cNvSpPr>
            <a:spLocks noGrp="1"/>
          </p:cNvSpPr>
          <p:nvPr>
            <p:ph type="body" sz="quarter" idx="4294967295"/>
          </p:nvPr>
        </p:nvSpPr>
        <p:spPr>
          <a:xfrm>
            <a:off x="411390" y="1103948"/>
            <a:ext cx="11484000" cy="307777"/>
          </a:xfrm>
          <a:prstGeom prst="rect">
            <a:avLst/>
          </a:prstGeom>
        </p:spPr>
        <p:txBody>
          <a:bodyPr/>
          <a:lstStyle/>
          <a:p>
            <a:r>
              <a:rPr lang="en-US" sz="2000" b="1" dirty="0">
                <a:latin typeface="Arial" panose="020B0604020202020204" pitchFamily="34" charset="0"/>
                <a:cs typeface="Arial" panose="020B0604020202020204" pitchFamily="34" charset="0"/>
              </a:rPr>
              <a:t>Fukushima Daiichi Nuclear Disaster</a:t>
            </a:r>
            <a:endParaRPr lang="tr-TR" sz="2000" b="1" dirty="0">
              <a:latin typeface="Arial" panose="020B0604020202020204" pitchFamily="34" charset="0"/>
              <a:cs typeface="Arial" panose="020B0604020202020204" pitchFamily="34" charset="0"/>
            </a:endParaRPr>
          </a:p>
        </p:txBody>
      </p:sp>
      <p:sp>
        <p:nvSpPr>
          <p:cNvPr id="21" name="Rectangle 20"/>
          <p:cNvSpPr/>
          <p:nvPr/>
        </p:nvSpPr>
        <p:spPr>
          <a:xfrm>
            <a:off x="398690" y="1604487"/>
            <a:ext cx="8669110" cy="369332"/>
          </a:xfrm>
          <a:prstGeom prst="rect">
            <a:avLst/>
          </a:prstGeom>
        </p:spPr>
        <p:txBody>
          <a:bodyPr wrap="square">
            <a:spAutoFit/>
          </a:bodyPr>
          <a:lstStyle/>
          <a:p>
            <a:endParaRPr lang="tr-TR" dirty="0">
              <a:latin typeface="Arial" panose="020B0604020202020204" pitchFamily="34" charset="0"/>
              <a:cs typeface="Arial" panose="020B0604020202020204" pitchFamily="34" charset="0"/>
            </a:endParaRPr>
          </a:p>
        </p:txBody>
      </p:sp>
      <p:sp>
        <p:nvSpPr>
          <p:cNvPr id="16" name="object 4"/>
          <p:cNvSpPr txBox="1"/>
          <p:nvPr/>
        </p:nvSpPr>
        <p:spPr>
          <a:xfrm>
            <a:off x="423828" y="2464463"/>
            <a:ext cx="5637403" cy="289823"/>
          </a:xfrm>
          <a:prstGeom prst="rect">
            <a:avLst/>
          </a:prstGeom>
        </p:spPr>
        <p:txBody>
          <a:bodyPr vert="horz" wrap="square" lIns="0" tIns="12700" rIns="0" bIns="0" rtlCol="0">
            <a:spAutoFit/>
          </a:bodyPr>
          <a:lstStyle/>
          <a:p>
            <a:pPr marL="228600" indent="-216535" algn="just">
              <a:spcBef>
                <a:spcPts val="100"/>
              </a:spcBef>
              <a:buClr>
                <a:srgbClr val="00539F"/>
              </a:buClr>
              <a:buFont typeface="Arial"/>
              <a:buChar char="•"/>
              <a:tabLst>
                <a:tab pos="228600" algn="l"/>
                <a:tab pos="229235" algn="l"/>
              </a:tabLst>
            </a:pPr>
            <a:r>
              <a:rPr lang="en-US" spc="-5" dirty="0" smtClean="0">
                <a:latin typeface="Arial"/>
                <a:cs typeface="Arial"/>
              </a:rPr>
              <a:t>Extremely</a:t>
            </a:r>
            <a:r>
              <a:rPr lang="tr-TR" spc="-5" dirty="0" smtClean="0">
                <a:latin typeface="Arial"/>
                <a:cs typeface="Arial"/>
              </a:rPr>
              <a:t> </a:t>
            </a:r>
            <a:r>
              <a:rPr lang="en-US" spc="-5" dirty="0" smtClean="0">
                <a:latin typeface="Arial"/>
                <a:cs typeface="Arial"/>
              </a:rPr>
              <a:t>harmful</a:t>
            </a:r>
            <a:r>
              <a:rPr lang="tr-TR" spc="-5" dirty="0" smtClean="0">
                <a:latin typeface="Arial"/>
                <a:cs typeface="Arial"/>
              </a:rPr>
              <a:t>, </a:t>
            </a:r>
            <a:r>
              <a:rPr lang="en-US" spc="-5" dirty="0" smtClean="0">
                <a:latin typeface="Arial"/>
                <a:cs typeface="Arial"/>
              </a:rPr>
              <a:t>high </a:t>
            </a:r>
            <a:r>
              <a:rPr lang="en-US" spc="-5" dirty="0">
                <a:latin typeface="Arial"/>
                <a:cs typeface="Arial"/>
              </a:rPr>
              <a:t>radiation and aftershocks</a:t>
            </a:r>
            <a:endParaRPr lang="en-US" spc="-5" dirty="0" smtClean="0">
              <a:latin typeface="Arial"/>
              <a:cs typeface="Arial"/>
            </a:endParaRPr>
          </a:p>
        </p:txBody>
      </p:sp>
      <p:sp>
        <p:nvSpPr>
          <p:cNvPr id="15" name="object 2"/>
          <p:cNvSpPr txBox="1"/>
          <p:nvPr/>
        </p:nvSpPr>
        <p:spPr>
          <a:xfrm>
            <a:off x="427101" y="2930861"/>
            <a:ext cx="5746735" cy="1531830"/>
          </a:xfrm>
          <a:prstGeom prst="rect">
            <a:avLst/>
          </a:prstGeom>
        </p:spPr>
        <p:txBody>
          <a:bodyPr vert="horz" wrap="square" lIns="0" tIns="13335" rIns="0" bIns="0" rtlCol="0">
            <a:spAutoFit/>
          </a:bodyPr>
          <a:lstStyle/>
          <a:p>
            <a:pPr marL="228600" indent="-216535" algn="just">
              <a:spcBef>
                <a:spcPts val="100"/>
              </a:spcBef>
              <a:buClr>
                <a:srgbClr val="00539F"/>
              </a:buClr>
              <a:buFont typeface="Arial"/>
              <a:buChar char="•"/>
              <a:tabLst>
                <a:tab pos="228600" algn="l"/>
                <a:tab pos="229235" algn="l"/>
              </a:tabLst>
            </a:pPr>
            <a:r>
              <a:rPr lang="tr-TR" b="1" spc="-5" dirty="0" smtClean="0">
                <a:latin typeface="Arial"/>
                <a:cs typeface="Arial"/>
              </a:rPr>
              <a:t>U</a:t>
            </a:r>
            <a:r>
              <a:rPr lang="en-US" b="1" spc="-5" dirty="0" smtClean="0">
                <a:latin typeface="Arial"/>
                <a:cs typeface="Arial"/>
              </a:rPr>
              <a:t>pgrade </a:t>
            </a:r>
            <a:r>
              <a:rPr lang="en-US" spc="-5" dirty="0" smtClean="0">
                <a:latin typeface="Arial"/>
                <a:cs typeface="Arial"/>
              </a:rPr>
              <a:t>and</a:t>
            </a:r>
            <a:r>
              <a:rPr lang="en-US" b="1" spc="-5" dirty="0" smtClean="0">
                <a:latin typeface="Arial"/>
                <a:cs typeface="Arial"/>
              </a:rPr>
              <a:t> retrofit</a:t>
            </a:r>
            <a:r>
              <a:rPr lang="tr-TR" b="1" spc="-5" dirty="0" smtClean="0">
                <a:latin typeface="Arial"/>
                <a:cs typeface="Arial"/>
              </a:rPr>
              <a:t> </a:t>
            </a:r>
            <a:r>
              <a:rPr lang="en-US" spc="-5" dirty="0" smtClean="0">
                <a:latin typeface="Arial"/>
                <a:cs typeface="Arial"/>
              </a:rPr>
              <a:t>Quince</a:t>
            </a:r>
            <a:endParaRPr lang="tr-TR" sz="2400" spc="-7" baseline="1736" dirty="0" smtClean="0">
              <a:latin typeface="Arial"/>
              <a:cs typeface="Arial"/>
            </a:endParaRPr>
          </a:p>
          <a:p>
            <a:pPr marL="443865" lvl="1" indent="-215900" algn="just">
              <a:lnSpc>
                <a:spcPct val="100000"/>
              </a:lnSpc>
              <a:spcBef>
                <a:spcPts val="1040"/>
              </a:spcBef>
              <a:buClr>
                <a:srgbClr val="00539F"/>
              </a:buClr>
              <a:buFont typeface="Symbol"/>
              <a:buChar char=""/>
              <a:tabLst>
                <a:tab pos="444500" algn="l"/>
              </a:tabLst>
            </a:pPr>
            <a:r>
              <a:rPr lang="tr-TR" sz="2400" spc="-7" baseline="1736" dirty="0" smtClean="0">
                <a:latin typeface="Arial"/>
                <a:cs typeface="Arial"/>
              </a:rPr>
              <a:t>M</a:t>
            </a:r>
            <a:r>
              <a:rPr lang="en-US" sz="2400" spc="-7" baseline="1736" dirty="0" smtClean="0">
                <a:latin typeface="Arial"/>
                <a:cs typeface="Arial"/>
              </a:rPr>
              <a:t>obility, radiation</a:t>
            </a:r>
            <a:r>
              <a:rPr lang="tr-TR" sz="2400" spc="-7" baseline="1736" dirty="0" smtClean="0">
                <a:latin typeface="Arial"/>
                <a:cs typeface="Arial"/>
              </a:rPr>
              <a:t> </a:t>
            </a:r>
            <a:r>
              <a:rPr lang="en-US" sz="2400" spc="-7" baseline="1736" dirty="0" smtClean="0">
                <a:latin typeface="Arial"/>
                <a:cs typeface="Arial"/>
              </a:rPr>
              <a:t>hardness, communications, hardware reliability</a:t>
            </a:r>
            <a:endParaRPr lang="tr-TR" sz="2400" spc="-7" baseline="1736" dirty="0" smtClean="0">
              <a:latin typeface="Arial"/>
              <a:cs typeface="Arial"/>
            </a:endParaRPr>
          </a:p>
          <a:p>
            <a:pPr marL="443865" lvl="1" indent="-215900" algn="just">
              <a:lnSpc>
                <a:spcPct val="100000"/>
              </a:lnSpc>
              <a:spcBef>
                <a:spcPts val="1040"/>
              </a:spcBef>
              <a:buClr>
                <a:srgbClr val="00539F"/>
              </a:buClr>
              <a:buFont typeface="Symbol"/>
              <a:buChar char=""/>
              <a:tabLst>
                <a:tab pos="444500" algn="l"/>
              </a:tabLst>
            </a:pPr>
            <a:r>
              <a:rPr lang="en-US" sz="2400" spc="-7" baseline="1736" dirty="0" smtClean="0">
                <a:latin typeface="Arial"/>
                <a:cs typeface="Arial"/>
              </a:rPr>
              <a:t>Dosimeter, pan-tilt-zoom camera, </a:t>
            </a:r>
            <a:r>
              <a:rPr lang="en-US" sz="2400" spc="-7" baseline="1736" dirty="0">
                <a:latin typeface="Arial"/>
                <a:cs typeface="Arial"/>
              </a:rPr>
              <a:t>LED lights and temperature </a:t>
            </a:r>
            <a:r>
              <a:rPr lang="en-US" sz="2400" spc="-7" baseline="1736" dirty="0" smtClean="0">
                <a:latin typeface="Arial"/>
                <a:cs typeface="Arial"/>
              </a:rPr>
              <a:t>sensors</a:t>
            </a:r>
            <a:endParaRPr lang="en-US" sz="2400" spc="-7" baseline="1736" dirty="0">
              <a:latin typeface="Arial"/>
              <a:cs typeface="Arial"/>
            </a:endParaRPr>
          </a:p>
        </p:txBody>
      </p:sp>
      <p:pic>
        <p:nvPicPr>
          <p:cNvPr id="13" name="Picture 12"/>
          <p:cNvPicPr>
            <a:picLocks noChangeAspect="1"/>
          </p:cNvPicPr>
          <p:nvPr/>
        </p:nvPicPr>
        <p:blipFill>
          <a:blip r:embed="rId5"/>
          <a:stretch>
            <a:fillRect/>
          </a:stretch>
        </p:blipFill>
        <p:spPr>
          <a:xfrm>
            <a:off x="6560002" y="1411725"/>
            <a:ext cx="5335388" cy="2334232"/>
          </a:xfrm>
          <a:prstGeom prst="rect">
            <a:avLst/>
          </a:prstGeom>
        </p:spPr>
      </p:pic>
      <p:sp>
        <p:nvSpPr>
          <p:cNvPr id="10" name="object 4"/>
          <p:cNvSpPr txBox="1"/>
          <p:nvPr/>
        </p:nvSpPr>
        <p:spPr>
          <a:xfrm>
            <a:off x="428769" y="1574635"/>
            <a:ext cx="5637403" cy="289823"/>
          </a:xfrm>
          <a:prstGeom prst="rect">
            <a:avLst/>
          </a:prstGeom>
        </p:spPr>
        <p:txBody>
          <a:bodyPr vert="horz" wrap="square" lIns="0" tIns="12700" rIns="0" bIns="0" rtlCol="0">
            <a:spAutoFit/>
          </a:bodyPr>
          <a:lstStyle/>
          <a:p>
            <a:pPr marL="228600" indent="-216535" algn="just">
              <a:spcBef>
                <a:spcPts val="100"/>
              </a:spcBef>
              <a:buClr>
                <a:srgbClr val="00539F"/>
              </a:buClr>
              <a:buFont typeface="Arial"/>
              <a:buChar char="•"/>
              <a:tabLst>
                <a:tab pos="228600" algn="l"/>
                <a:tab pos="229235" algn="l"/>
              </a:tabLst>
            </a:pPr>
            <a:r>
              <a:rPr lang="tr-TR" spc="-5" dirty="0" smtClean="0">
                <a:latin typeface="Arial"/>
                <a:cs typeface="Arial"/>
              </a:rPr>
              <a:t>Massive earthquake followed by a tsunami</a:t>
            </a:r>
            <a:endParaRPr lang="en-US" spc="-5" dirty="0" smtClean="0">
              <a:latin typeface="Arial"/>
              <a:cs typeface="Arial"/>
            </a:endParaRPr>
          </a:p>
        </p:txBody>
      </p:sp>
      <p:sp>
        <p:nvSpPr>
          <p:cNvPr id="11" name="object 4"/>
          <p:cNvSpPr txBox="1"/>
          <p:nvPr/>
        </p:nvSpPr>
        <p:spPr>
          <a:xfrm>
            <a:off x="427198" y="2018252"/>
            <a:ext cx="5637403" cy="289823"/>
          </a:xfrm>
          <a:prstGeom prst="rect">
            <a:avLst/>
          </a:prstGeom>
        </p:spPr>
        <p:txBody>
          <a:bodyPr vert="horz" wrap="square" lIns="0" tIns="12700" rIns="0" bIns="0" rtlCol="0">
            <a:spAutoFit/>
          </a:bodyPr>
          <a:lstStyle/>
          <a:p>
            <a:pPr marL="228600" indent="-216535" algn="just">
              <a:spcBef>
                <a:spcPts val="100"/>
              </a:spcBef>
              <a:buClr>
                <a:srgbClr val="00539F"/>
              </a:buClr>
              <a:buFont typeface="Arial"/>
              <a:buChar char="•"/>
              <a:tabLst>
                <a:tab pos="228600" algn="l"/>
                <a:tab pos="229235" algn="l"/>
              </a:tabLst>
            </a:pPr>
            <a:r>
              <a:rPr lang="tr-TR" spc="-5" dirty="0" smtClean="0">
                <a:latin typeface="Arial"/>
                <a:cs typeface="Arial"/>
              </a:rPr>
              <a:t>Nuclear meltdowns and hydrogen explosions</a:t>
            </a:r>
            <a:endParaRPr lang="en-US" spc="-5" dirty="0" smtClean="0">
              <a:latin typeface="Arial"/>
              <a:cs typeface="Arial"/>
            </a:endParaRPr>
          </a:p>
        </p:txBody>
      </p:sp>
    </p:spTree>
    <p:extLst>
      <p:ext uri="{BB962C8B-B14F-4D97-AF65-F5344CB8AC3E}">
        <p14:creationId xmlns:p14="http://schemas.microsoft.com/office/powerpoint/2010/main" val="3198156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347268" y="419811"/>
            <a:ext cx="11387532" cy="321242"/>
          </a:xfrm>
          <a:prstGeom prst="rect">
            <a:avLst/>
          </a:prstGeom>
        </p:spPr>
        <p:txBody>
          <a:bodyPr vert="horz" wrap="square" lIns="0" tIns="13335" rIns="0" bIns="0" rtlCol="0">
            <a:spAutoFit/>
          </a:bodyPr>
          <a:lstStyle/>
          <a:p>
            <a:pPr marL="12700">
              <a:lnSpc>
                <a:spcPct val="100000"/>
              </a:lnSpc>
              <a:spcBef>
                <a:spcPts val="105"/>
              </a:spcBef>
            </a:pPr>
            <a:r>
              <a:rPr lang="en-US" dirty="0"/>
              <a:t>Examples of Mobile Robots In Disaste</a:t>
            </a:r>
            <a:r>
              <a:rPr lang="tr-TR" dirty="0"/>
              <a:t>rs</a:t>
            </a:r>
            <a:endParaRPr lang="en-US" dirty="0"/>
          </a:p>
        </p:txBody>
      </p:sp>
      <p:sp>
        <p:nvSpPr>
          <p:cNvPr id="18" name="object 18"/>
          <p:cNvSpPr txBox="1"/>
          <p:nvPr/>
        </p:nvSpPr>
        <p:spPr>
          <a:xfrm>
            <a:off x="322173" y="6224276"/>
            <a:ext cx="973227" cy="140423"/>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lang="tr-TR" sz="900" spc="-5">
                <a:solidFill>
                  <a:srgbClr val="00539F"/>
                </a:solidFill>
                <a:latin typeface="Arial"/>
                <a:cs typeface="Arial"/>
              </a:rPr>
              <a:pPr marL="38100">
                <a:lnSpc>
                  <a:spcPct val="100000"/>
                </a:lnSpc>
                <a:spcBef>
                  <a:spcPts val="15"/>
                </a:spcBef>
              </a:pPr>
              <a:t>18</a:t>
            </a:fld>
            <a:endParaRPr sz="900" dirty="0">
              <a:latin typeface="Arial"/>
              <a:cs typeface="Arial"/>
            </a:endParaRPr>
          </a:p>
        </p:txBody>
      </p:sp>
      <p:sp>
        <p:nvSpPr>
          <p:cNvPr id="19" name="object 19"/>
          <p:cNvSpPr txBox="1"/>
          <p:nvPr/>
        </p:nvSpPr>
        <p:spPr>
          <a:xfrm>
            <a:off x="1182725" y="6224276"/>
            <a:ext cx="4726940" cy="427990"/>
          </a:xfrm>
          <a:prstGeom prst="rect">
            <a:avLst/>
          </a:prstGeom>
        </p:spPr>
        <p:txBody>
          <a:bodyPr vert="horz" wrap="square" lIns="0" tIns="1905" rIns="0" bIns="0" rtlCol="0">
            <a:spAutoFit/>
          </a:bodyPr>
          <a:lstStyle/>
          <a:p>
            <a:pPr marL="12700" marR="5080">
              <a:lnSpc>
                <a:spcPct val="100000"/>
              </a:lnSpc>
              <a:spcBef>
                <a:spcPts val="15"/>
              </a:spcBef>
            </a:pPr>
            <a:r>
              <a:rPr lang="en-US" sz="900" dirty="0" smtClean="0">
                <a:solidFill>
                  <a:srgbClr val="00539F"/>
                </a:solidFill>
                <a:latin typeface="Arial"/>
                <a:cs typeface="Arial"/>
              </a:rPr>
              <a:t>Seminar: Mobile Robotics in Disaster Scenarios | </a:t>
            </a:r>
            <a:r>
              <a:rPr lang="en-US" sz="900" spc="-5" dirty="0" smtClean="0">
                <a:solidFill>
                  <a:srgbClr val="00539F"/>
                </a:solidFill>
                <a:latin typeface="Arial"/>
                <a:cs typeface="Arial"/>
              </a:rPr>
              <a:t>07.07.2021 </a:t>
            </a:r>
          </a:p>
          <a:p>
            <a:pPr marL="12700" marR="5080">
              <a:lnSpc>
                <a:spcPct val="100000"/>
              </a:lnSpc>
              <a:spcBef>
                <a:spcPts val="15"/>
              </a:spcBef>
            </a:pPr>
            <a:r>
              <a:rPr lang="en-US" sz="900" spc="-235" dirty="0" smtClean="0">
                <a:solidFill>
                  <a:srgbClr val="00539F"/>
                </a:solidFill>
                <a:latin typeface="Arial"/>
                <a:cs typeface="Arial"/>
              </a:rPr>
              <a:t> </a:t>
            </a:r>
            <a:r>
              <a:rPr lang="en-US" sz="900" dirty="0" smtClean="0">
                <a:solidFill>
                  <a:srgbClr val="00539F"/>
                </a:solidFill>
                <a:latin typeface="Arial"/>
                <a:cs typeface="Arial"/>
              </a:rPr>
              <a:t>Institute</a:t>
            </a:r>
            <a:r>
              <a:rPr lang="en-US" sz="900" spc="-25" dirty="0" smtClean="0">
                <a:solidFill>
                  <a:srgbClr val="00539F"/>
                </a:solidFill>
                <a:latin typeface="Arial"/>
                <a:cs typeface="Arial"/>
              </a:rPr>
              <a:t> </a:t>
            </a:r>
            <a:r>
              <a:rPr lang="en-US" sz="900" dirty="0" smtClean="0">
                <a:solidFill>
                  <a:srgbClr val="00539F"/>
                </a:solidFill>
                <a:latin typeface="Arial"/>
                <a:cs typeface="Arial"/>
              </a:rPr>
              <a:t>for </a:t>
            </a:r>
            <a:r>
              <a:rPr lang="en-US" sz="900" spc="-5" dirty="0" smtClean="0">
                <a:solidFill>
                  <a:srgbClr val="00539F"/>
                </a:solidFill>
                <a:latin typeface="Arial"/>
                <a:cs typeface="Arial"/>
              </a:rPr>
              <a:t>Man-Machine</a:t>
            </a:r>
            <a:r>
              <a:rPr lang="en-US" sz="900" spc="5" dirty="0" smtClean="0">
                <a:solidFill>
                  <a:srgbClr val="00539F"/>
                </a:solidFill>
                <a:latin typeface="Arial"/>
                <a:cs typeface="Arial"/>
              </a:rPr>
              <a:t> </a:t>
            </a:r>
            <a:r>
              <a:rPr lang="en-US" sz="900" dirty="0" smtClean="0">
                <a:solidFill>
                  <a:srgbClr val="00539F"/>
                </a:solidFill>
                <a:latin typeface="Arial"/>
                <a:cs typeface="Arial"/>
              </a:rPr>
              <a:t>Interaction</a:t>
            </a:r>
            <a:r>
              <a:rPr lang="en-US" sz="900" spc="-35" dirty="0" smtClean="0">
                <a:solidFill>
                  <a:srgbClr val="00539F"/>
                </a:solidFill>
                <a:latin typeface="Arial"/>
                <a:cs typeface="Arial"/>
              </a:rPr>
              <a:t> </a:t>
            </a:r>
            <a:r>
              <a:rPr lang="en-US" sz="900" dirty="0" smtClean="0">
                <a:solidFill>
                  <a:srgbClr val="00539F"/>
                </a:solidFill>
                <a:latin typeface="Arial"/>
                <a:cs typeface="Arial"/>
              </a:rPr>
              <a:t>|</a:t>
            </a:r>
            <a:r>
              <a:rPr lang="en-US" sz="900" spc="-5" dirty="0" smtClean="0">
                <a:solidFill>
                  <a:srgbClr val="00539F"/>
                </a:solidFill>
                <a:latin typeface="Arial"/>
                <a:cs typeface="Arial"/>
              </a:rPr>
              <a:t> </a:t>
            </a:r>
            <a:r>
              <a:rPr lang="en-US" sz="900" spc="-5" dirty="0" smtClean="0">
                <a:solidFill>
                  <a:srgbClr val="00539F"/>
                </a:solidFill>
                <a:latin typeface="Arial"/>
                <a:cs typeface="Arial"/>
                <a:hlinkClick r:id="rId3"/>
              </a:rPr>
              <a:t>www.mmi.rwth-aachen.de</a:t>
            </a:r>
            <a:endParaRPr lang="en-US" sz="900" dirty="0" smtClean="0">
              <a:latin typeface="Arial"/>
              <a:cs typeface="Arial"/>
            </a:endParaRPr>
          </a:p>
          <a:p>
            <a:pPr marL="12700">
              <a:lnSpc>
                <a:spcPct val="100000"/>
              </a:lnSpc>
            </a:pPr>
            <a:r>
              <a:rPr lang="en-US" sz="900" spc="-5" dirty="0" smtClean="0">
                <a:solidFill>
                  <a:srgbClr val="00539F"/>
                </a:solidFill>
                <a:latin typeface="Arial"/>
                <a:cs typeface="Arial"/>
              </a:rPr>
              <a:t>O</a:t>
            </a:r>
            <a:r>
              <a:rPr lang="tr-TR" sz="900" spc="-5" dirty="0" smtClean="0">
                <a:solidFill>
                  <a:srgbClr val="00539F"/>
                </a:solidFill>
                <a:latin typeface="Arial"/>
                <a:cs typeface="Arial"/>
              </a:rPr>
              <a:t>g</a:t>
            </a:r>
            <a:r>
              <a:rPr lang="en-US" sz="900" spc="-5" dirty="0" smtClean="0">
                <a:solidFill>
                  <a:srgbClr val="00539F"/>
                </a:solidFill>
                <a:latin typeface="Arial"/>
                <a:cs typeface="Arial"/>
              </a:rPr>
              <a:t>uz </a:t>
            </a:r>
            <a:r>
              <a:rPr lang="en-US" sz="900" spc="-5" dirty="0" smtClean="0">
                <a:solidFill>
                  <a:srgbClr val="00539F"/>
                </a:solidFill>
                <a:latin typeface="Arial"/>
                <a:cs typeface="Arial"/>
              </a:rPr>
              <a:t>Altan </a:t>
            </a:r>
            <a:r>
              <a:rPr lang="en-US" sz="900" dirty="0" smtClean="0">
                <a:solidFill>
                  <a:srgbClr val="00539F"/>
                </a:solidFill>
                <a:latin typeface="Arial"/>
                <a:cs typeface="Arial"/>
              </a:rPr>
              <a:t>|</a:t>
            </a:r>
            <a:r>
              <a:rPr lang="en-US" sz="900" spc="20" dirty="0" smtClean="0">
                <a:solidFill>
                  <a:srgbClr val="00539F"/>
                </a:solidFill>
                <a:latin typeface="Arial"/>
                <a:cs typeface="Arial"/>
              </a:rPr>
              <a:t> </a:t>
            </a:r>
            <a:r>
              <a:rPr lang="en-US" sz="900" spc="-5" dirty="0" smtClean="0">
                <a:solidFill>
                  <a:srgbClr val="00539F"/>
                </a:solidFill>
                <a:latin typeface="Arial"/>
                <a:cs typeface="Arial"/>
                <a:hlinkClick r:id="rId4"/>
              </a:rPr>
              <a:t>ouz.altan@rwth-aachen.de</a:t>
            </a:r>
            <a:endParaRPr lang="en-US" sz="900" dirty="0">
              <a:latin typeface="Arial"/>
              <a:cs typeface="Arial"/>
            </a:endParaRPr>
          </a:p>
        </p:txBody>
      </p:sp>
      <p:sp>
        <p:nvSpPr>
          <p:cNvPr id="20" name="Text Placeholder 3"/>
          <p:cNvSpPr>
            <a:spLocks noGrp="1"/>
          </p:cNvSpPr>
          <p:nvPr>
            <p:ph type="body" sz="quarter" idx="4294967295"/>
          </p:nvPr>
        </p:nvSpPr>
        <p:spPr>
          <a:xfrm>
            <a:off x="411390" y="1103948"/>
            <a:ext cx="11484000" cy="307777"/>
          </a:xfrm>
          <a:prstGeom prst="rect">
            <a:avLst/>
          </a:prstGeom>
        </p:spPr>
        <p:txBody>
          <a:bodyPr/>
          <a:lstStyle/>
          <a:p>
            <a:r>
              <a:rPr lang="en-US" sz="2000" b="1" dirty="0">
                <a:latin typeface="Arial" panose="020B0604020202020204" pitchFamily="34" charset="0"/>
                <a:cs typeface="Arial" panose="020B0604020202020204" pitchFamily="34" charset="0"/>
              </a:rPr>
              <a:t>Fukushima Daiichi Nuclear Disaster</a:t>
            </a:r>
            <a:endParaRPr lang="tr-TR" sz="2000" b="1" dirty="0">
              <a:latin typeface="Arial" panose="020B0604020202020204" pitchFamily="34" charset="0"/>
              <a:cs typeface="Arial" panose="020B0604020202020204" pitchFamily="34" charset="0"/>
            </a:endParaRPr>
          </a:p>
        </p:txBody>
      </p:sp>
      <p:sp>
        <p:nvSpPr>
          <p:cNvPr id="21" name="Rectangle 20"/>
          <p:cNvSpPr/>
          <p:nvPr/>
        </p:nvSpPr>
        <p:spPr>
          <a:xfrm>
            <a:off x="436525" y="1524000"/>
            <a:ext cx="8669110" cy="369332"/>
          </a:xfrm>
          <a:prstGeom prst="rect">
            <a:avLst/>
          </a:prstGeom>
        </p:spPr>
        <p:txBody>
          <a:bodyPr wrap="square">
            <a:spAutoFit/>
          </a:bodyPr>
          <a:lstStyle/>
          <a:p>
            <a:endParaRPr lang="tr-TR" dirty="0">
              <a:latin typeface="Arial" panose="020B0604020202020204" pitchFamily="34" charset="0"/>
              <a:cs typeface="Arial" panose="020B0604020202020204" pitchFamily="34" charset="0"/>
            </a:endParaRPr>
          </a:p>
        </p:txBody>
      </p:sp>
      <p:sp>
        <p:nvSpPr>
          <p:cNvPr id="10" name="object 2"/>
          <p:cNvSpPr txBox="1"/>
          <p:nvPr/>
        </p:nvSpPr>
        <p:spPr>
          <a:xfrm>
            <a:off x="436525" y="3127543"/>
            <a:ext cx="6040475" cy="1285608"/>
          </a:xfrm>
          <a:prstGeom prst="rect">
            <a:avLst/>
          </a:prstGeom>
        </p:spPr>
        <p:txBody>
          <a:bodyPr vert="horz" wrap="square" lIns="0" tIns="13335" rIns="0" bIns="0" rtlCol="0">
            <a:spAutoFit/>
          </a:bodyPr>
          <a:lstStyle/>
          <a:p>
            <a:pPr marL="228600" indent="-216535" algn="just">
              <a:spcBef>
                <a:spcPts val="100"/>
              </a:spcBef>
              <a:buClr>
                <a:srgbClr val="00539F"/>
              </a:buClr>
              <a:buFont typeface="Arial"/>
              <a:buChar char="•"/>
              <a:tabLst>
                <a:tab pos="228600" algn="l"/>
                <a:tab pos="229235" algn="l"/>
              </a:tabLst>
            </a:pPr>
            <a:r>
              <a:rPr lang="tr-TR" b="1" spc="-5" dirty="0" smtClean="0">
                <a:latin typeface="Arial"/>
                <a:cs typeface="Arial"/>
              </a:rPr>
              <a:t>Key lessons</a:t>
            </a:r>
          </a:p>
          <a:p>
            <a:pPr marL="443865" lvl="1" indent="-215900" algn="just">
              <a:lnSpc>
                <a:spcPct val="100000"/>
              </a:lnSpc>
              <a:spcBef>
                <a:spcPts val="1040"/>
              </a:spcBef>
              <a:buClr>
                <a:srgbClr val="00539F"/>
              </a:buClr>
              <a:buFont typeface="Symbol"/>
              <a:buChar char=""/>
              <a:tabLst>
                <a:tab pos="444500" algn="l"/>
              </a:tabLst>
            </a:pPr>
            <a:r>
              <a:rPr lang="en-US" sz="2400" spc="-7" baseline="1736" dirty="0" smtClean="0">
                <a:latin typeface="Arial"/>
                <a:cs typeface="Arial"/>
              </a:rPr>
              <a:t>Accurate </a:t>
            </a:r>
            <a:r>
              <a:rPr lang="en-US" sz="2400" spc="-7" baseline="1736" dirty="0">
                <a:latin typeface="Arial"/>
                <a:cs typeface="Arial"/>
              </a:rPr>
              <a:t>and detailed communication between researchers and users</a:t>
            </a:r>
          </a:p>
          <a:p>
            <a:pPr marL="443865" lvl="1" indent="-215900" algn="just">
              <a:lnSpc>
                <a:spcPct val="100000"/>
              </a:lnSpc>
              <a:spcBef>
                <a:spcPts val="1040"/>
              </a:spcBef>
              <a:buClr>
                <a:srgbClr val="00539F"/>
              </a:buClr>
              <a:buFont typeface="Symbol"/>
              <a:buChar char=""/>
              <a:tabLst>
                <a:tab pos="444500" algn="l"/>
              </a:tabLst>
            </a:pPr>
            <a:r>
              <a:rPr lang="tr-TR" sz="2400" spc="-7" baseline="1736" dirty="0" smtClean="0">
                <a:latin typeface="Arial"/>
                <a:cs typeface="Arial"/>
              </a:rPr>
              <a:t>O</a:t>
            </a:r>
            <a:r>
              <a:rPr lang="en-US" sz="2400" spc="-7" baseline="1736" dirty="0" smtClean="0">
                <a:latin typeface="Arial"/>
                <a:cs typeface="Arial"/>
              </a:rPr>
              <a:t>perators </a:t>
            </a:r>
            <a:r>
              <a:rPr lang="tr-TR" sz="2400" spc="-7" baseline="1736" dirty="0" smtClean="0">
                <a:latin typeface="Arial"/>
                <a:cs typeface="Arial"/>
              </a:rPr>
              <a:t>have to </a:t>
            </a:r>
            <a:r>
              <a:rPr lang="en-US" sz="2400" spc="-7" baseline="1736" dirty="0" smtClean="0">
                <a:latin typeface="Arial"/>
                <a:cs typeface="Arial"/>
              </a:rPr>
              <a:t>be </a:t>
            </a:r>
            <a:r>
              <a:rPr lang="en-US" sz="2400" spc="-7" baseline="1736" dirty="0">
                <a:latin typeface="Arial"/>
                <a:cs typeface="Arial"/>
              </a:rPr>
              <a:t>well trained </a:t>
            </a:r>
            <a:endParaRPr lang="tr-TR" sz="2400" spc="-7" baseline="1736" dirty="0" smtClean="0">
              <a:latin typeface="Arial"/>
              <a:cs typeface="Arial"/>
            </a:endParaRPr>
          </a:p>
        </p:txBody>
      </p:sp>
      <p:sp>
        <p:nvSpPr>
          <p:cNvPr id="11" name="object 2"/>
          <p:cNvSpPr txBox="1"/>
          <p:nvPr/>
        </p:nvSpPr>
        <p:spPr>
          <a:xfrm>
            <a:off x="411390" y="1579954"/>
            <a:ext cx="6065610" cy="1413849"/>
          </a:xfrm>
          <a:prstGeom prst="rect">
            <a:avLst/>
          </a:prstGeom>
        </p:spPr>
        <p:txBody>
          <a:bodyPr vert="horz" wrap="square" lIns="0" tIns="13335" rIns="0" bIns="0" rtlCol="0">
            <a:spAutoFit/>
          </a:bodyPr>
          <a:lstStyle/>
          <a:p>
            <a:pPr marL="228600" indent="-216535" algn="just">
              <a:spcBef>
                <a:spcPts val="100"/>
              </a:spcBef>
              <a:buClr>
                <a:srgbClr val="00539F"/>
              </a:buClr>
              <a:buFont typeface="Arial"/>
              <a:buChar char="•"/>
              <a:tabLst>
                <a:tab pos="228600" algn="l"/>
                <a:tab pos="229235" algn="l"/>
              </a:tabLst>
            </a:pPr>
            <a:r>
              <a:rPr lang="tr-TR" b="1" spc="-5" dirty="0" smtClean="0">
                <a:latin typeface="Arial"/>
                <a:cs typeface="Arial"/>
              </a:rPr>
              <a:t>Failures</a:t>
            </a:r>
          </a:p>
          <a:p>
            <a:pPr marL="443865" lvl="1" indent="-215900" algn="just">
              <a:lnSpc>
                <a:spcPct val="100000"/>
              </a:lnSpc>
              <a:spcBef>
                <a:spcPts val="1040"/>
              </a:spcBef>
              <a:buClr>
                <a:srgbClr val="00539F"/>
              </a:buClr>
              <a:buFont typeface="Symbol"/>
              <a:buChar char=""/>
              <a:tabLst>
                <a:tab pos="444500" algn="l"/>
              </a:tabLst>
            </a:pPr>
            <a:r>
              <a:rPr lang="tr-TR" sz="2400" spc="-7" baseline="1736" dirty="0" smtClean="0">
                <a:latin typeface="Arial"/>
                <a:cs typeface="Arial"/>
              </a:rPr>
              <a:t>R</a:t>
            </a:r>
            <a:r>
              <a:rPr lang="en-US" sz="2400" spc="-7" baseline="1736" dirty="0" smtClean="0">
                <a:latin typeface="Arial"/>
                <a:cs typeface="Arial"/>
              </a:rPr>
              <a:t>obots </a:t>
            </a:r>
            <a:r>
              <a:rPr lang="tr-TR" sz="2400" spc="-7" baseline="1736" dirty="0" smtClean="0">
                <a:latin typeface="Arial"/>
                <a:cs typeface="Arial"/>
              </a:rPr>
              <a:t>got </a:t>
            </a:r>
            <a:r>
              <a:rPr lang="en-US" sz="2400" spc="-7" baseline="1736" dirty="0" smtClean="0">
                <a:latin typeface="Arial"/>
                <a:cs typeface="Arial"/>
              </a:rPr>
              <a:t>stuck</a:t>
            </a:r>
            <a:r>
              <a:rPr lang="tr-TR" sz="2400" spc="-7" baseline="1736" dirty="0" smtClean="0">
                <a:latin typeface="Arial"/>
                <a:cs typeface="Arial"/>
              </a:rPr>
              <a:t>, unable to move</a:t>
            </a:r>
            <a:endParaRPr lang="en-US" sz="2400" spc="-7" baseline="1736" dirty="0" smtClean="0">
              <a:latin typeface="Arial"/>
              <a:cs typeface="Arial"/>
            </a:endParaRPr>
          </a:p>
          <a:p>
            <a:pPr marL="443865" lvl="1" indent="-215900" algn="just">
              <a:lnSpc>
                <a:spcPct val="100000"/>
              </a:lnSpc>
              <a:spcBef>
                <a:spcPts val="1040"/>
              </a:spcBef>
              <a:buClr>
                <a:srgbClr val="00539F"/>
              </a:buClr>
              <a:buFont typeface="Symbol"/>
              <a:buChar char=""/>
              <a:tabLst>
                <a:tab pos="444500" algn="l"/>
              </a:tabLst>
            </a:pPr>
            <a:r>
              <a:rPr lang="tr-TR" sz="2400" spc="-7" baseline="1736" dirty="0" smtClean="0">
                <a:latin typeface="Arial"/>
                <a:cs typeface="Arial"/>
              </a:rPr>
              <a:t>C</a:t>
            </a:r>
            <a:r>
              <a:rPr lang="en-US" sz="2400" spc="-7" baseline="1736" dirty="0" smtClean="0">
                <a:latin typeface="Arial"/>
                <a:cs typeface="Arial"/>
              </a:rPr>
              <a:t>ommunication cables got snagged </a:t>
            </a:r>
            <a:endParaRPr lang="tr-TR" sz="2400" spc="-7" baseline="1736" dirty="0" smtClean="0">
              <a:latin typeface="Arial"/>
              <a:cs typeface="Arial"/>
            </a:endParaRPr>
          </a:p>
          <a:p>
            <a:pPr marL="443865" lvl="1" indent="-215900" algn="just">
              <a:lnSpc>
                <a:spcPct val="100000"/>
              </a:lnSpc>
              <a:spcBef>
                <a:spcPts val="1040"/>
              </a:spcBef>
              <a:buClr>
                <a:srgbClr val="00539F"/>
              </a:buClr>
              <a:buFont typeface="Symbol"/>
              <a:buChar char=""/>
              <a:tabLst>
                <a:tab pos="444500" algn="l"/>
              </a:tabLst>
            </a:pPr>
            <a:r>
              <a:rPr lang="tr-TR" sz="2400" spc="-7" baseline="1736" dirty="0" smtClean="0">
                <a:latin typeface="Arial"/>
                <a:cs typeface="Arial"/>
              </a:rPr>
              <a:t>High </a:t>
            </a:r>
            <a:r>
              <a:rPr lang="tr-TR" sz="2400" spc="-7" baseline="1736" dirty="0">
                <a:latin typeface="Arial"/>
                <a:cs typeface="Arial"/>
              </a:rPr>
              <a:t>temperature, </a:t>
            </a:r>
            <a:r>
              <a:rPr lang="tr-TR" sz="2400" spc="-7" baseline="1736" dirty="0" smtClean="0">
                <a:latin typeface="Arial"/>
                <a:cs typeface="Arial"/>
              </a:rPr>
              <a:t>robots automatically </a:t>
            </a:r>
            <a:r>
              <a:rPr lang="tr-TR" sz="2400" spc="-7" baseline="1736" dirty="0">
                <a:latin typeface="Arial"/>
                <a:cs typeface="Arial"/>
              </a:rPr>
              <a:t>shut itself</a:t>
            </a:r>
            <a:endParaRPr lang="tr-TR" sz="2400" spc="-7" baseline="1736" dirty="0" smtClean="0">
              <a:latin typeface="Arial"/>
              <a:cs typeface="Arial"/>
            </a:endParaRPr>
          </a:p>
        </p:txBody>
      </p:sp>
      <p:pic>
        <p:nvPicPr>
          <p:cNvPr id="2" name="Picture 1"/>
          <p:cNvPicPr>
            <a:picLocks noChangeAspect="1"/>
          </p:cNvPicPr>
          <p:nvPr/>
        </p:nvPicPr>
        <p:blipFill rotWithShape="1">
          <a:blip r:embed="rId5"/>
          <a:srcRect l="-1" r="770"/>
          <a:stretch/>
        </p:blipFill>
        <p:spPr>
          <a:xfrm>
            <a:off x="7292397" y="1099880"/>
            <a:ext cx="4602993" cy="3067050"/>
          </a:xfrm>
          <a:prstGeom prst="rect">
            <a:avLst/>
          </a:prstGeom>
        </p:spPr>
      </p:pic>
    </p:spTree>
    <p:extLst>
      <p:ext uri="{BB962C8B-B14F-4D97-AF65-F5344CB8AC3E}">
        <p14:creationId xmlns:p14="http://schemas.microsoft.com/office/powerpoint/2010/main" val="5457970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347268" y="419811"/>
            <a:ext cx="11387532" cy="321242"/>
          </a:xfrm>
          <a:prstGeom prst="rect">
            <a:avLst/>
          </a:prstGeom>
        </p:spPr>
        <p:txBody>
          <a:bodyPr vert="horz" wrap="square" lIns="0" tIns="13335" rIns="0" bIns="0" rtlCol="0">
            <a:spAutoFit/>
          </a:bodyPr>
          <a:lstStyle/>
          <a:p>
            <a:pPr marL="12700">
              <a:lnSpc>
                <a:spcPct val="100000"/>
              </a:lnSpc>
              <a:spcBef>
                <a:spcPts val="105"/>
              </a:spcBef>
            </a:pPr>
            <a:r>
              <a:rPr lang="en-US" dirty="0"/>
              <a:t>Examples of Mobile Robots In Disaste</a:t>
            </a:r>
            <a:r>
              <a:rPr lang="tr-TR" dirty="0"/>
              <a:t>rs</a:t>
            </a:r>
            <a:endParaRPr lang="en-US" dirty="0"/>
          </a:p>
        </p:txBody>
      </p:sp>
      <p:sp>
        <p:nvSpPr>
          <p:cNvPr id="18" name="object 18"/>
          <p:cNvSpPr txBox="1"/>
          <p:nvPr/>
        </p:nvSpPr>
        <p:spPr>
          <a:xfrm>
            <a:off x="322173" y="6224276"/>
            <a:ext cx="973227" cy="140423"/>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lang="tr-TR" sz="900" spc="-5">
                <a:solidFill>
                  <a:srgbClr val="00539F"/>
                </a:solidFill>
                <a:latin typeface="Arial"/>
                <a:cs typeface="Arial"/>
              </a:rPr>
              <a:pPr marL="38100">
                <a:lnSpc>
                  <a:spcPct val="100000"/>
                </a:lnSpc>
                <a:spcBef>
                  <a:spcPts val="15"/>
                </a:spcBef>
              </a:pPr>
              <a:t>19</a:t>
            </a:fld>
            <a:endParaRPr sz="900" dirty="0">
              <a:latin typeface="Arial"/>
              <a:cs typeface="Arial"/>
            </a:endParaRPr>
          </a:p>
        </p:txBody>
      </p:sp>
      <p:sp>
        <p:nvSpPr>
          <p:cNvPr id="19" name="object 19"/>
          <p:cNvSpPr txBox="1"/>
          <p:nvPr/>
        </p:nvSpPr>
        <p:spPr>
          <a:xfrm>
            <a:off x="1182725" y="6224276"/>
            <a:ext cx="4726940" cy="427990"/>
          </a:xfrm>
          <a:prstGeom prst="rect">
            <a:avLst/>
          </a:prstGeom>
        </p:spPr>
        <p:txBody>
          <a:bodyPr vert="horz" wrap="square" lIns="0" tIns="1905" rIns="0" bIns="0" rtlCol="0">
            <a:spAutoFit/>
          </a:bodyPr>
          <a:lstStyle/>
          <a:p>
            <a:pPr marL="12700" marR="5080">
              <a:lnSpc>
                <a:spcPct val="100000"/>
              </a:lnSpc>
              <a:spcBef>
                <a:spcPts val="15"/>
              </a:spcBef>
            </a:pPr>
            <a:r>
              <a:rPr lang="en-US" sz="900" dirty="0" smtClean="0">
                <a:solidFill>
                  <a:srgbClr val="00539F"/>
                </a:solidFill>
                <a:latin typeface="Arial"/>
                <a:cs typeface="Arial"/>
              </a:rPr>
              <a:t>Seminar: Mobile Robotics in Disaster Scenarios | </a:t>
            </a:r>
            <a:r>
              <a:rPr lang="en-US" sz="900" spc="-5" dirty="0" smtClean="0">
                <a:solidFill>
                  <a:srgbClr val="00539F"/>
                </a:solidFill>
                <a:latin typeface="Arial"/>
                <a:cs typeface="Arial"/>
              </a:rPr>
              <a:t>07.07.2021 </a:t>
            </a:r>
          </a:p>
          <a:p>
            <a:pPr marL="12700" marR="5080">
              <a:lnSpc>
                <a:spcPct val="100000"/>
              </a:lnSpc>
              <a:spcBef>
                <a:spcPts val="15"/>
              </a:spcBef>
            </a:pPr>
            <a:r>
              <a:rPr lang="en-US" sz="900" spc="-235" dirty="0" smtClean="0">
                <a:solidFill>
                  <a:srgbClr val="00539F"/>
                </a:solidFill>
                <a:latin typeface="Arial"/>
                <a:cs typeface="Arial"/>
              </a:rPr>
              <a:t> </a:t>
            </a:r>
            <a:r>
              <a:rPr lang="en-US" sz="900" dirty="0" smtClean="0">
                <a:solidFill>
                  <a:srgbClr val="00539F"/>
                </a:solidFill>
                <a:latin typeface="Arial"/>
                <a:cs typeface="Arial"/>
              </a:rPr>
              <a:t>Institute</a:t>
            </a:r>
            <a:r>
              <a:rPr lang="en-US" sz="900" spc="-25" dirty="0" smtClean="0">
                <a:solidFill>
                  <a:srgbClr val="00539F"/>
                </a:solidFill>
                <a:latin typeface="Arial"/>
                <a:cs typeface="Arial"/>
              </a:rPr>
              <a:t> </a:t>
            </a:r>
            <a:r>
              <a:rPr lang="en-US" sz="900" dirty="0" smtClean="0">
                <a:solidFill>
                  <a:srgbClr val="00539F"/>
                </a:solidFill>
                <a:latin typeface="Arial"/>
                <a:cs typeface="Arial"/>
              </a:rPr>
              <a:t>for </a:t>
            </a:r>
            <a:r>
              <a:rPr lang="en-US" sz="900" spc="-5" dirty="0" smtClean="0">
                <a:solidFill>
                  <a:srgbClr val="00539F"/>
                </a:solidFill>
                <a:latin typeface="Arial"/>
                <a:cs typeface="Arial"/>
              </a:rPr>
              <a:t>Man-Machine</a:t>
            </a:r>
            <a:r>
              <a:rPr lang="en-US" sz="900" spc="5" dirty="0" smtClean="0">
                <a:solidFill>
                  <a:srgbClr val="00539F"/>
                </a:solidFill>
                <a:latin typeface="Arial"/>
                <a:cs typeface="Arial"/>
              </a:rPr>
              <a:t> </a:t>
            </a:r>
            <a:r>
              <a:rPr lang="en-US" sz="900" dirty="0" smtClean="0">
                <a:solidFill>
                  <a:srgbClr val="00539F"/>
                </a:solidFill>
                <a:latin typeface="Arial"/>
                <a:cs typeface="Arial"/>
              </a:rPr>
              <a:t>Interaction</a:t>
            </a:r>
            <a:r>
              <a:rPr lang="en-US" sz="900" spc="-35" dirty="0" smtClean="0">
                <a:solidFill>
                  <a:srgbClr val="00539F"/>
                </a:solidFill>
                <a:latin typeface="Arial"/>
                <a:cs typeface="Arial"/>
              </a:rPr>
              <a:t> </a:t>
            </a:r>
            <a:r>
              <a:rPr lang="en-US" sz="900" dirty="0" smtClean="0">
                <a:solidFill>
                  <a:srgbClr val="00539F"/>
                </a:solidFill>
                <a:latin typeface="Arial"/>
                <a:cs typeface="Arial"/>
              </a:rPr>
              <a:t>|</a:t>
            </a:r>
            <a:r>
              <a:rPr lang="en-US" sz="900" spc="-5" dirty="0" smtClean="0">
                <a:solidFill>
                  <a:srgbClr val="00539F"/>
                </a:solidFill>
                <a:latin typeface="Arial"/>
                <a:cs typeface="Arial"/>
              </a:rPr>
              <a:t> </a:t>
            </a:r>
            <a:r>
              <a:rPr lang="en-US" sz="900" spc="-5" dirty="0" smtClean="0">
                <a:solidFill>
                  <a:srgbClr val="00539F"/>
                </a:solidFill>
                <a:latin typeface="Arial"/>
                <a:cs typeface="Arial"/>
                <a:hlinkClick r:id="rId3"/>
              </a:rPr>
              <a:t>www.mmi.rwth-aachen.de</a:t>
            </a:r>
            <a:endParaRPr lang="en-US" sz="900" dirty="0" smtClean="0">
              <a:latin typeface="Arial"/>
              <a:cs typeface="Arial"/>
            </a:endParaRPr>
          </a:p>
          <a:p>
            <a:pPr marL="12700">
              <a:lnSpc>
                <a:spcPct val="100000"/>
              </a:lnSpc>
            </a:pPr>
            <a:r>
              <a:rPr lang="en-US" sz="900" spc="-5" dirty="0" smtClean="0">
                <a:solidFill>
                  <a:srgbClr val="00539F"/>
                </a:solidFill>
                <a:latin typeface="Arial"/>
                <a:cs typeface="Arial"/>
              </a:rPr>
              <a:t>O</a:t>
            </a:r>
            <a:r>
              <a:rPr lang="tr-TR" sz="900" spc="-5" dirty="0" smtClean="0">
                <a:solidFill>
                  <a:srgbClr val="00539F"/>
                </a:solidFill>
                <a:latin typeface="Arial"/>
                <a:cs typeface="Arial"/>
              </a:rPr>
              <a:t>g</a:t>
            </a:r>
            <a:r>
              <a:rPr lang="en-US" sz="900" spc="-5" dirty="0" smtClean="0">
                <a:solidFill>
                  <a:srgbClr val="00539F"/>
                </a:solidFill>
                <a:latin typeface="Arial"/>
                <a:cs typeface="Arial"/>
              </a:rPr>
              <a:t>uz </a:t>
            </a:r>
            <a:r>
              <a:rPr lang="en-US" sz="900" spc="-5" dirty="0" smtClean="0">
                <a:solidFill>
                  <a:srgbClr val="00539F"/>
                </a:solidFill>
                <a:latin typeface="Arial"/>
                <a:cs typeface="Arial"/>
              </a:rPr>
              <a:t>Altan </a:t>
            </a:r>
            <a:r>
              <a:rPr lang="en-US" sz="900" dirty="0" smtClean="0">
                <a:solidFill>
                  <a:srgbClr val="00539F"/>
                </a:solidFill>
                <a:latin typeface="Arial"/>
                <a:cs typeface="Arial"/>
              </a:rPr>
              <a:t>|</a:t>
            </a:r>
            <a:r>
              <a:rPr lang="en-US" sz="900" spc="20" dirty="0" smtClean="0">
                <a:solidFill>
                  <a:srgbClr val="00539F"/>
                </a:solidFill>
                <a:latin typeface="Arial"/>
                <a:cs typeface="Arial"/>
              </a:rPr>
              <a:t> </a:t>
            </a:r>
            <a:r>
              <a:rPr lang="en-US" sz="900" spc="-5" dirty="0" smtClean="0">
                <a:solidFill>
                  <a:srgbClr val="00539F"/>
                </a:solidFill>
                <a:latin typeface="Arial"/>
                <a:cs typeface="Arial"/>
                <a:hlinkClick r:id="rId4"/>
              </a:rPr>
              <a:t>ouz.altan@rwth-aachen.de</a:t>
            </a:r>
            <a:endParaRPr lang="en-US" sz="900" dirty="0">
              <a:latin typeface="Arial"/>
              <a:cs typeface="Arial"/>
            </a:endParaRPr>
          </a:p>
        </p:txBody>
      </p:sp>
      <p:sp>
        <p:nvSpPr>
          <p:cNvPr id="20" name="Text Placeholder 3"/>
          <p:cNvSpPr>
            <a:spLocks noGrp="1"/>
          </p:cNvSpPr>
          <p:nvPr>
            <p:ph type="body" sz="quarter" idx="4294967295"/>
          </p:nvPr>
        </p:nvSpPr>
        <p:spPr>
          <a:xfrm>
            <a:off x="411390" y="1103948"/>
            <a:ext cx="11484000" cy="307777"/>
          </a:xfrm>
          <a:prstGeom prst="rect">
            <a:avLst/>
          </a:prstGeom>
        </p:spPr>
        <p:txBody>
          <a:bodyPr/>
          <a:lstStyle/>
          <a:p>
            <a:r>
              <a:rPr lang="en-US" sz="2000" b="1" dirty="0">
                <a:latin typeface="Arial" panose="020B0604020202020204" pitchFamily="34" charset="0"/>
                <a:cs typeface="Arial" panose="020B0604020202020204" pitchFamily="34" charset="0"/>
              </a:rPr>
              <a:t>Notre-Dame de Paris Fire</a:t>
            </a:r>
            <a:endParaRPr lang="tr-TR" sz="2000" b="1" dirty="0">
              <a:latin typeface="Arial" panose="020B0604020202020204" pitchFamily="34" charset="0"/>
              <a:cs typeface="Arial" panose="020B0604020202020204" pitchFamily="34" charset="0"/>
            </a:endParaRPr>
          </a:p>
        </p:txBody>
      </p:sp>
      <p:sp>
        <p:nvSpPr>
          <p:cNvPr id="21" name="Rectangle 20"/>
          <p:cNvSpPr/>
          <p:nvPr/>
        </p:nvSpPr>
        <p:spPr>
          <a:xfrm>
            <a:off x="398690" y="1604487"/>
            <a:ext cx="8669110" cy="369332"/>
          </a:xfrm>
          <a:prstGeom prst="rect">
            <a:avLst/>
          </a:prstGeom>
        </p:spPr>
        <p:txBody>
          <a:bodyPr wrap="square">
            <a:spAutoFit/>
          </a:bodyPr>
          <a:lstStyle/>
          <a:p>
            <a:endParaRPr lang="tr-TR" dirty="0">
              <a:latin typeface="Arial" panose="020B0604020202020204" pitchFamily="34" charset="0"/>
              <a:cs typeface="Arial" panose="020B0604020202020204" pitchFamily="34" charset="0"/>
            </a:endParaRPr>
          </a:p>
        </p:txBody>
      </p:sp>
      <p:sp>
        <p:nvSpPr>
          <p:cNvPr id="16" name="object 4"/>
          <p:cNvSpPr txBox="1"/>
          <p:nvPr/>
        </p:nvSpPr>
        <p:spPr>
          <a:xfrm>
            <a:off x="503986" y="1604487"/>
            <a:ext cx="5896813" cy="289823"/>
          </a:xfrm>
          <a:prstGeom prst="rect">
            <a:avLst/>
          </a:prstGeom>
        </p:spPr>
        <p:txBody>
          <a:bodyPr vert="horz" wrap="square" lIns="0" tIns="12700" rIns="0" bIns="0" rtlCol="0">
            <a:spAutoFit/>
          </a:bodyPr>
          <a:lstStyle/>
          <a:p>
            <a:pPr marL="228600" indent="-216535" algn="just">
              <a:spcBef>
                <a:spcPts val="100"/>
              </a:spcBef>
              <a:buClr>
                <a:srgbClr val="00539F"/>
              </a:buClr>
              <a:buFont typeface="Arial"/>
              <a:buChar char="•"/>
              <a:tabLst>
                <a:tab pos="228600" algn="l"/>
                <a:tab pos="229235" algn="l"/>
              </a:tabLst>
            </a:pPr>
            <a:r>
              <a:rPr lang="tr-TR" spc="-5" dirty="0">
                <a:latin typeface="Arial"/>
                <a:cs typeface="Arial"/>
              </a:rPr>
              <a:t>Colossus </a:t>
            </a:r>
            <a:r>
              <a:rPr lang="tr-TR" spc="-5" dirty="0" smtClean="0">
                <a:latin typeface="Arial"/>
                <a:cs typeface="Arial"/>
              </a:rPr>
              <a:t>robot, a</a:t>
            </a:r>
            <a:r>
              <a:rPr lang="en-US" spc="-5" dirty="0" smtClean="0">
                <a:latin typeface="Arial"/>
                <a:cs typeface="Arial"/>
              </a:rPr>
              <a:t>ssist</a:t>
            </a:r>
            <a:r>
              <a:rPr lang="tr-TR" spc="-5" dirty="0" smtClean="0">
                <a:latin typeface="Arial"/>
                <a:cs typeface="Arial"/>
              </a:rPr>
              <a:t>ed</a:t>
            </a:r>
            <a:r>
              <a:rPr lang="en-US" spc="-5" dirty="0" smtClean="0">
                <a:latin typeface="Arial"/>
                <a:cs typeface="Arial"/>
              </a:rPr>
              <a:t> </a:t>
            </a:r>
            <a:r>
              <a:rPr lang="en-US" spc="-5" dirty="0">
                <a:latin typeface="Arial"/>
                <a:cs typeface="Arial"/>
              </a:rPr>
              <a:t>the Paris </a:t>
            </a:r>
            <a:r>
              <a:rPr lang="en-US" spc="-5" dirty="0" smtClean="0">
                <a:latin typeface="Arial"/>
                <a:cs typeface="Arial"/>
              </a:rPr>
              <a:t>Firefighter</a:t>
            </a:r>
            <a:r>
              <a:rPr lang="tr-TR" spc="-5" dirty="0" smtClean="0">
                <a:latin typeface="Arial"/>
                <a:cs typeface="Arial"/>
              </a:rPr>
              <a:t> </a:t>
            </a:r>
            <a:r>
              <a:rPr lang="en-US" spc="-5" dirty="0" smtClean="0">
                <a:latin typeface="Arial"/>
                <a:cs typeface="Arial"/>
              </a:rPr>
              <a:t>Brigade</a:t>
            </a: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25721" y="1411725"/>
            <a:ext cx="4709079" cy="2833043"/>
          </a:xfrm>
          <a:prstGeom prst="rect">
            <a:avLst/>
          </a:prstGeom>
        </p:spPr>
      </p:pic>
      <p:sp>
        <p:nvSpPr>
          <p:cNvPr id="10" name="object 4"/>
          <p:cNvSpPr txBox="1"/>
          <p:nvPr/>
        </p:nvSpPr>
        <p:spPr>
          <a:xfrm>
            <a:off x="503985" y="2045046"/>
            <a:ext cx="5896814" cy="289823"/>
          </a:xfrm>
          <a:prstGeom prst="rect">
            <a:avLst/>
          </a:prstGeom>
        </p:spPr>
        <p:txBody>
          <a:bodyPr vert="horz" wrap="square" lIns="0" tIns="12700" rIns="0" bIns="0" rtlCol="0">
            <a:spAutoFit/>
          </a:bodyPr>
          <a:lstStyle/>
          <a:p>
            <a:pPr marL="228600" indent="-216535">
              <a:spcBef>
                <a:spcPts val="100"/>
              </a:spcBef>
              <a:buClr>
                <a:srgbClr val="00539F"/>
              </a:buClr>
              <a:buFont typeface="Arial"/>
              <a:buChar char="•"/>
              <a:tabLst>
                <a:tab pos="228600" algn="l"/>
                <a:tab pos="229235" algn="l"/>
              </a:tabLst>
            </a:pPr>
            <a:r>
              <a:rPr lang="tr-TR" spc="-5" dirty="0" smtClean="0">
                <a:latin typeface="Arial"/>
                <a:cs typeface="Arial"/>
              </a:rPr>
              <a:t>Teleoperated by trained operators</a:t>
            </a:r>
            <a:endParaRPr lang="tr-TR" spc="-5" dirty="0">
              <a:latin typeface="Arial"/>
              <a:cs typeface="Arial"/>
            </a:endParaRPr>
          </a:p>
        </p:txBody>
      </p:sp>
      <p:sp>
        <p:nvSpPr>
          <p:cNvPr id="12" name="object 4"/>
          <p:cNvSpPr txBox="1"/>
          <p:nvPr/>
        </p:nvSpPr>
        <p:spPr>
          <a:xfrm>
            <a:off x="503985" y="2489485"/>
            <a:ext cx="5896814" cy="289823"/>
          </a:xfrm>
          <a:prstGeom prst="rect">
            <a:avLst/>
          </a:prstGeom>
        </p:spPr>
        <p:txBody>
          <a:bodyPr vert="horz" wrap="square" lIns="0" tIns="12700" rIns="0" bIns="0" rtlCol="0">
            <a:spAutoFit/>
          </a:bodyPr>
          <a:lstStyle/>
          <a:p>
            <a:pPr marL="228600" indent="-216535" algn="just">
              <a:spcBef>
                <a:spcPts val="100"/>
              </a:spcBef>
              <a:buClr>
                <a:srgbClr val="00539F"/>
              </a:buClr>
              <a:buFont typeface="Arial"/>
              <a:buChar char="•"/>
              <a:tabLst>
                <a:tab pos="228600" algn="l"/>
                <a:tab pos="229235" algn="l"/>
              </a:tabLst>
            </a:pPr>
            <a:r>
              <a:rPr lang="tr-TR" spc="-5" dirty="0" smtClean="0">
                <a:latin typeface="Arial"/>
                <a:cs typeface="Arial"/>
              </a:rPr>
              <a:t>F</a:t>
            </a:r>
            <a:r>
              <a:rPr lang="en-US" spc="-5" dirty="0" smtClean="0">
                <a:latin typeface="Arial"/>
                <a:cs typeface="Arial"/>
              </a:rPr>
              <a:t>ully </a:t>
            </a:r>
            <a:r>
              <a:rPr lang="en-US" spc="-5" dirty="0">
                <a:latin typeface="Arial"/>
                <a:cs typeface="Arial"/>
              </a:rPr>
              <a:t>waterproof and high </a:t>
            </a:r>
            <a:r>
              <a:rPr lang="en-US" spc="-5" dirty="0" smtClean="0">
                <a:latin typeface="Arial"/>
                <a:cs typeface="Arial"/>
              </a:rPr>
              <a:t>temperature </a:t>
            </a:r>
            <a:r>
              <a:rPr lang="en-US" spc="-5" dirty="0">
                <a:latin typeface="Arial"/>
                <a:cs typeface="Arial"/>
              </a:rPr>
              <a:t>resistant </a:t>
            </a:r>
            <a:r>
              <a:rPr lang="en-US" spc="-5" dirty="0" smtClean="0">
                <a:latin typeface="Arial"/>
                <a:cs typeface="Arial"/>
              </a:rPr>
              <a:t>chassis</a:t>
            </a:r>
            <a:endParaRPr lang="en-US" spc="-5" dirty="0">
              <a:latin typeface="Arial"/>
              <a:cs typeface="Arial"/>
            </a:endParaRPr>
          </a:p>
        </p:txBody>
      </p:sp>
      <p:sp>
        <p:nvSpPr>
          <p:cNvPr id="17" name="object 4"/>
          <p:cNvSpPr txBox="1"/>
          <p:nvPr/>
        </p:nvSpPr>
        <p:spPr>
          <a:xfrm>
            <a:off x="505073" y="2933924"/>
            <a:ext cx="5895726" cy="566822"/>
          </a:xfrm>
          <a:prstGeom prst="rect">
            <a:avLst/>
          </a:prstGeom>
        </p:spPr>
        <p:txBody>
          <a:bodyPr vert="horz" wrap="square" lIns="0" tIns="12700" rIns="0" bIns="0" rtlCol="0">
            <a:spAutoFit/>
          </a:bodyPr>
          <a:lstStyle/>
          <a:p>
            <a:pPr marL="228600" indent="-216535" algn="just">
              <a:spcBef>
                <a:spcPts val="100"/>
              </a:spcBef>
              <a:buClr>
                <a:srgbClr val="00539F"/>
              </a:buClr>
              <a:buFont typeface="Arial"/>
              <a:buChar char="•"/>
              <a:tabLst>
                <a:tab pos="228600" algn="l"/>
                <a:tab pos="229235" algn="l"/>
              </a:tabLst>
            </a:pPr>
            <a:r>
              <a:rPr lang="tr-TR" spc="-5" dirty="0" smtClean="0">
                <a:latin typeface="Arial"/>
                <a:cs typeface="Arial"/>
              </a:rPr>
              <a:t>C</a:t>
            </a:r>
            <a:r>
              <a:rPr lang="en-US" spc="-5" dirty="0" smtClean="0">
                <a:latin typeface="Arial"/>
                <a:cs typeface="Arial"/>
              </a:rPr>
              <a:t>arr</a:t>
            </a:r>
            <a:r>
              <a:rPr lang="tr-TR" spc="-5" dirty="0" smtClean="0">
                <a:latin typeface="Arial"/>
                <a:cs typeface="Arial"/>
              </a:rPr>
              <a:t>y</a:t>
            </a:r>
            <a:r>
              <a:rPr lang="en-US" spc="-5" dirty="0" smtClean="0">
                <a:latin typeface="Arial"/>
                <a:cs typeface="Arial"/>
              </a:rPr>
              <a:t> </a:t>
            </a:r>
            <a:r>
              <a:rPr lang="en-US" spc="-5" dirty="0">
                <a:latin typeface="Arial"/>
                <a:cs typeface="Arial"/>
              </a:rPr>
              <a:t>heavy equipment to firefighters, </a:t>
            </a:r>
            <a:r>
              <a:rPr lang="en-US" spc="-5" dirty="0" smtClean="0">
                <a:latin typeface="Arial"/>
                <a:cs typeface="Arial"/>
              </a:rPr>
              <a:t>clear </a:t>
            </a:r>
            <a:r>
              <a:rPr lang="en-US" spc="-5" dirty="0">
                <a:latin typeface="Arial"/>
                <a:cs typeface="Arial"/>
              </a:rPr>
              <a:t>debris and </a:t>
            </a:r>
            <a:r>
              <a:rPr lang="en-US" spc="-5" dirty="0" smtClean="0">
                <a:latin typeface="Arial"/>
                <a:cs typeface="Arial"/>
              </a:rPr>
              <a:t>navigate through</a:t>
            </a:r>
            <a:r>
              <a:rPr lang="tr-TR" spc="-5" dirty="0" smtClean="0">
                <a:latin typeface="Arial"/>
                <a:cs typeface="Arial"/>
              </a:rPr>
              <a:t> </a:t>
            </a:r>
            <a:r>
              <a:rPr lang="en-US" spc="-5" dirty="0" smtClean="0">
                <a:latin typeface="Arial"/>
                <a:cs typeface="Arial"/>
              </a:rPr>
              <a:t>dangerous </a:t>
            </a:r>
            <a:r>
              <a:rPr lang="en-US" spc="-5" dirty="0">
                <a:latin typeface="Arial"/>
                <a:cs typeface="Arial"/>
              </a:rPr>
              <a:t>areas</a:t>
            </a:r>
          </a:p>
        </p:txBody>
      </p:sp>
    </p:spTree>
    <p:extLst>
      <p:ext uri="{BB962C8B-B14F-4D97-AF65-F5344CB8AC3E}">
        <p14:creationId xmlns:p14="http://schemas.microsoft.com/office/powerpoint/2010/main" val="8110445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4178" y="990600"/>
            <a:ext cx="7425132" cy="3273332"/>
          </a:xfrm>
          <a:prstGeom prst="rect">
            <a:avLst/>
          </a:prstGeom>
        </p:spPr>
        <p:txBody>
          <a:bodyPr vert="horz" wrap="square" lIns="0" tIns="13335" rIns="0" bIns="0" rtlCol="0">
            <a:spAutoFit/>
          </a:bodyPr>
          <a:lstStyle/>
          <a:p>
            <a:pPr marL="12700">
              <a:lnSpc>
                <a:spcPct val="100000"/>
              </a:lnSpc>
              <a:spcBef>
                <a:spcPts val="105"/>
              </a:spcBef>
            </a:pPr>
            <a:r>
              <a:rPr sz="2000" b="1" spc="-5" dirty="0">
                <a:latin typeface="Arial"/>
                <a:cs typeface="Arial"/>
              </a:rPr>
              <a:t>Overview</a:t>
            </a:r>
            <a:endParaRPr sz="2000" dirty="0">
              <a:latin typeface="Arial"/>
              <a:cs typeface="Arial"/>
            </a:endParaRPr>
          </a:p>
          <a:p>
            <a:pPr>
              <a:lnSpc>
                <a:spcPct val="100000"/>
              </a:lnSpc>
              <a:spcBef>
                <a:spcPts val="10"/>
              </a:spcBef>
            </a:pPr>
            <a:endParaRPr sz="2150" dirty="0">
              <a:latin typeface="Arial"/>
              <a:cs typeface="Arial"/>
            </a:endParaRPr>
          </a:p>
          <a:p>
            <a:pPr marL="355600" indent="-342900" algn="just">
              <a:lnSpc>
                <a:spcPct val="150000"/>
              </a:lnSpc>
              <a:spcBef>
                <a:spcPts val="5"/>
              </a:spcBef>
              <a:buClr>
                <a:srgbClr val="00539F"/>
              </a:buClr>
              <a:buAutoNum type="arabicPeriod"/>
              <a:tabLst>
                <a:tab pos="354965" algn="l"/>
                <a:tab pos="355600" algn="l"/>
              </a:tabLst>
            </a:pPr>
            <a:r>
              <a:rPr lang="tr-TR" sz="1800" spc="-5" dirty="0" smtClean="0">
                <a:latin typeface="Arial"/>
                <a:cs typeface="Arial"/>
              </a:rPr>
              <a:t>Introduction</a:t>
            </a:r>
          </a:p>
          <a:p>
            <a:pPr marL="355600" indent="-342900" algn="just">
              <a:lnSpc>
                <a:spcPct val="150000"/>
              </a:lnSpc>
              <a:spcBef>
                <a:spcPts val="5"/>
              </a:spcBef>
              <a:buClr>
                <a:srgbClr val="00539F"/>
              </a:buClr>
              <a:buFontTx/>
              <a:buAutoNum type="arabicPeriod"/>
              <a:tabLst>
                <a:tab pos="354965" algn="l"/>
                <a:tab pos="355600" algn="l"/>
              </a:tabLst>
            </a:pPr>
            <a:r>
              <a:rPr lang="en-US" spc="-5" dirty="0" smtClean="0">
                <a:latin typeface="Arial"/>
                <a:cs typeface="Arial"/>
              </a:rPr>
              <a:t>Techniques </a:t>
            </a:r>
            <a:r>
              <a:rPr lang="en-US" spc="-5" dirty="0">
                <a:latin typeface="Arial"/>
                <a:cs typeface="Arial"/>
              </a:rPr>
              <a:t>and Systems Developed for Disaster </a:t>
            </a:r>
            <a:r>
              <a:rPr lang="en-US" spc="-5" dirty="0" smtClean="0">
                <a:latin typeface="Arial"/>
                <a:cs typeface="Arial"/>
              </a:rPr>
              <a:t>Scenarios</a:t>
            </a:r>
            <a:endParaRPr lang="tr-TR" spc="-5" dirty="0" smtClean="0">
              <a:latin typeface="Arial"/>
              <a:cs typeface="Arial"/>
            </a:endParaRPr>
          </a:p>
          <a:p>
            <a:pPr marL="355600" indent="-342900" algn="just">
              <a:lnSpc>
                <a:spcPct val="150000"/>
              </a:lnSpc>
              <a:spcBef>
                <a:spcPts val="5"/>
              </a:spcBef>
              <a:buClr>
                <a:srgbClr val="00539F"/>
              </a:buClr>
              <a:buFontTx/>
              <a:buAutoNum type="arabicPeriod"/>
              <a:tabLst>
                <a:tab pos="354965" algn="l"/>
                <a:tab pos="355600" algn="l"/>
              </a:tabLst>
            </a:pPr>
            <a:r>
              <a:rPr lang="en-US" spc="-5" dirty="0">
                <a:latin typeface="Arial"/>
                <a:cs typeface="Arial"/>
              </a:rPr>
              <a:t>Examples of Mobile Robots In </a:t>
            </a:r>
            <a:r>
              <a:rPr lang="en-US" spc="-5" dirty="0" smtClean="0">
                <a:latin typeface="Arial"/>
                <a:cs typeface="Arial"/>
              </a:rPr>
              <a:t>Disaster</a:t>
            </a:r>
            <a:r>
              <a:rPr lang="tr-TR" spc="-5" dirty="0" smtClean="0">
                <a:latin typeface="Arial"/>
                <a:cs typeface="Arial"/>
              </a:rPr>
              <a:t>s</a:t>
            </a:r>
          </a:p>
          <a:p>
            <a:pPr marL="355600" indent="-342900" algn="just">
              <a:lnSpc>
                <a:spcPct val="150000"/>
              </a:lnSpc>
              <a:spcBef>
                <a:spcPts val="5"/>
              </a:spcBef>
              <a:buClr>
                <a:srgbClr val="00539F"/>
              </a:buClr>
              <a:buFontTx/>
              <a:buAutoNum type="arabicPeriod"/>
              <a:tabLst>
                <a:tab pos="354965" algn="l"/>
                <a:tab pos="355600" algn="l"/>
              </a:tabLst>
            </a:pPr>
            <a:r>
              <a:rPr lang="en-US" spc="-5" dirty="0" smtClean="0">
                <a:latin typeface="Arial"/>
                <a:cs typeface="Arial"/>
              </a:rPr>
              <a:t>Future </a:t>
            </a:r>
            <a:r>
              <a:rPr lang="en-US" spc="-5" dirty="0">
                <a:latin typeface="Arial"/>
                <a:cs typeface="Arial"/>
              </a:rPr>
              <a:t>of Mobile Robotics in Disaster </a:t>
            </a:r>
            <a:r>
              <a:rPr lang="en-US" spc="-5" dirty="0" smtClean="0">
                <a:latin typeface="Arial"/>
                <a:cs typeface="Arial"/>
              </a:rPr>
              <a:t>Scenarios</a:t>
            </a:r>
            <a:endParaRPr lang="tr-TR" spc="-5" dirty="0" smtClean="0">
              <a:latin typeface="Arial"/>
              <a:cs typeface="Arial"/>
            </a:endParaRPr>
          </a:p>
          <a:p>
            <a:pPr marL="355600" indent="-342900" algn="just">
              <a:lnSpc>
                <a:spcPct val="150000"/>
              </a:lnSpc>
              <a:spcBef>
                <a:spcPts val="5"/>
              </a:spcBef>
              <a:buClr>
                <a:srgbClr val="00539F"/>
              </a:buClr>
              <a:buFontTx/>
              <a:buAutoNum type="arabicPeriod"/>
              <a:tabLst>
                <a:tab pos="354965" algn="l"/>
                <a:tab pos="355600" algn="l"/>
              </a:tabLst>
            </a:pPr>
            <a:r>
              <a:rPr lang="tr-TR" spc="-5" dirty="0">
                <a:latin typeface="Arial"/>
                <a:cs typeface="Arial"/>
              </a:rPr>
              <a:t>Summary</a:t>
            </a:r>
            <a:endParaRPr sz="1800" dirty="0">
              <a:latin typeface="Arial"/>
              <a:cs typeface="Arial"/>
            </a:endParaRPr>
          </a:p>
          <a:p>
            <a:pPr marL="355600" indent="-342900" algn="just">
              <a:lnSpc>
                <a:spcPct val="150000"/>
              </a:lnSpc>
              <a:spcBef>
                <a:spcPts val="1035"/>
              </a:spcBef>
              <a:buClr>
                <a:srgbClr val="00539F"/>
              </a:buClr>
              <a:buAutoNum type="arabicPeriod"/>
              <a:tabLst>
                <a:tab pos="354965" algn="l"/>
                <a:tab pos="355600" algn="l"/>
              </a:tabLst>
            </a:pPr>
            <a:endParaRPr sz="1800" dirty="0">
              <a:latin typeface="Arial"/>
              <a:cs typeface="Arial"/>
            </a:endParaRPr>
          </a:p>
        </p:txBody>
      </p:sp>
      <p:sp>
        <p:nvSpPr>
          <p:cNvPr id="4" name="object 4"/>
          <p:cNvSpPr txBox="1"/>
          <p:nvPr/>
        </p:nvSpPr>
        <p:spPr>
          <a:xfrm>
            <a:off x="347573" y="6224276"/>
            <a:ext cx="89535" cy="153670"/>
          </a:xfrm>
          <a:prstGeom prst="rect">
            <a:avLst/>
          </a:prstGeom>
        </p:spPr>
        <p:txBody>
          <a:bodyPr vert="horz" wrap="square" lIns="0" tIns="1905" rIns="0" bIns="0" rtlCol="0">
            <a:spAutoFit/>
          </a:bodyPr>
          <a:lstStyle/>
          <a:p>
            <a:pPr marL="12700">
              <a:lnSpc>
                <a:spcPct val="100000"/>
              </a:lnSpc>
              <a:spcBef>
                <a:spcPts val="15"/>
              </a:spcBef>
            </a:pPr>
            <a:r>
              <a:rPr sz="900" spc="-5" dirty="0">
                <a:solidFill>
                  <a:srgbClr val="00539F"/>
                </a:solidFill>
                <a:latin typeface="Arial"/>
                <a:cs typeface="Arial"/>
              </a:rPr>
              <a:t>2</a:t>
            </a:r>
            <a:endParaRPr sz="900" dirty="0">
              <a:latin typeface="Arial"/>
              <a:cs typeface="Arial"/>
            </a:endParaRPr>
          </a:p>
        </p:txBody>
      </p:sp>
      <p:sp>
        <p:nvSpPr>
          <p:cNvPr id="5" name="object 5"/>
          <p:cNvSpPr txBox="1"/>
          <p:nvPr/>
        </p:nvSpPr>
        <p:spPr>
          <a:xfrm>
            <a:off x="1182725" y="6224276"/>
            <a:ext cx="4726940" cy="427990"/>
          </a:xfrm>
          <a:prstGeom prst="rect">
            <a:avLst/>
          </a:prstGeom>
        </p:spPr>
        <p:txBody>
          <a:bodyPr vert="horz" wrap="square" lIns="0" tIns="1905" rIns="0" bIns="0" rtlCol="0">
            <a:spAutoFit/>
          </a:bodyPr>
          <a:lstStyle/>
          <a:p>
            <a:pPr marL="12700" marR="5080">
              <a:lnSpc>
                <a:spcPct val="100000"/>
              </a:lnSpc>
              <a:spcBef>
                <a:spcPts val="15"/>
              </a:spcBef>
            </a:pPr>
            <a:r>
              <a:rPr lang="en-US" sz="900" dirty="0" smtClean="0">
                <a:solidFill>
                  <a:srgbClr val="00539F"/>
                </a:solidFill>
                <a:latin typeface="Arial"/>
                <a:cs typeface="Arial"/>
              </a:rPr>
              <a:t>Seminar: Mobile Robotics in Disaster Scenarios | </a:t>
            </a:r>
            <a:r>
              <a:rPr lang="en-US" sz="900" spc="-5" dirty="0" smtClean="0">
                <a:solidFill>
                  <a:srgbClr val="00539F"/>
                </a:solidFill>
                <a:latin typeface="Arial"/>
                <a:cs typeface="Arial"/>
              </a:rPr>
              <a:t>07.07.2021 </a:t>
            </a:r>
          </a:p>
          <a:p>
            <a:pPr marL="12700" marR="5080">
              <a:lnSpc>
                <a:spcPct val="100000"/>
              </a:lnSpc>
              <a:spcBef>
                <a:spcPts val="15"/>
              </a:spcBef>
            </a:pPr>
            <a:r>
              <a:rPr lang="en-US" sz="900" spc="-235" dirty="0" smtClean="0">
                <a:solidFill>
                  <a:srgbClr val="00539F"/>
                </a:solidFill>
                <a:latin typeface="Arial"/>
                <a:cs typeface="Arial"/>
              </a:rPr>
              <a:t> </a:t>
            </a:r>
            <a:r>
              <a:rPr lang="en-US" sz="900" dirty="0" smtClean="0">
                <a:solidFill>
                  <a:srgbClr val="00539F"/>
                </a:solidFill>
                <a:latin typeface="Arial"/>
                <a:cs typeface="Arial"/>
              </a:rPr>
              <a:t>Institute</a:t>
            </a:r>
            <a:r>
              <a:rPr lang="en-US" sz="900" spc="-25" dirty="0" smtClean="0">
                <a:solidFill>
                  <a:srgbClr val="00539F"/>
                </a:solidFill>
                <a:latin typeface="Arial"/>
                <a:cs typeface="Arial"/>
              </a:rPr>
              <a:t> </a:t>
            </a:r>
            <a:r>
              <a:rPr lang="en-US" sz="900" dirty="0" smtClean="0">
                <a:solidFill>
                  <a:srgbClr val="00539F"/>
                </a:solidFill>
                <a:latin typeface="Arial"/>
                <a:cs typeface="Arial"/>
              </a:rPr>
              <a:t>for </a:t>
            </a:r>
            <a:r>
              <a:rPr lang="en-US" sz="900" spc="-5" dirty="0" smtClean="0">
                <a:solidFill>
                  <a:srgbClr val="00539F"/>
                </a:solidFill>
                <a:latin typeface="Arial"/>
                <a:cs typeface="Arial"/>
              </a:rPr>
              <a:t>Man-Machine</a:t>
            </a:r>
            <a:r>
              <a:rPr lang="en-US" sz="900" spc="5" dirty="0" smtClean="0">
                <a:solidFill>
                  <a:srgbClr val="00539F"/>
                </a:solidFill>
                <a:latin typeface="Arial"/>
                <a:cs typeface="Arial"/>
              </a:rPr>
              <a:t> </a:t>
            </a:r>
            <a:r>
              <a:rPr lang="en-US" sz="900" dirty="0" smtClean="0">
                <a:solidFill>
                  <a:srgbClr val="00539F"/>
                </a:solidFill>
                <a:latin typeface="Arial"/>
                <a:cs typeface="Arial"/>
              </a:rPr>
              <a:t>Interaction</a:t>
            </a:r>
            <a:r>
              <a:rPr lang="en-US" sz="900" spc="-35" dirty="0" smtClean="0">
                <a:solidFill>
                  <a:srgbClr val="00539F"/>
                </a:solidFill>
                <a:latin typeface="Arial"/>
                <a:cs typeface="Arial"/>
              </a:rPr>
              <a:t> </a:t>
            </a:r>
            <a:r>
              <a:rPr lang="en-US" sz="900" dirty="0" smtClean="0">
                <a:solidFill>
                  <a:srgbClr val="00539F"/>
                </a:solidFill>
                <a:latin typeface="Arial"/>
                <a:cs typeface="Arial"/>
              </a:rPr>
              <a:t>|</a:t>
            </a:r>
            <a:r>
              <a:rPr lang="en-US" sz="900" spc="-5" dirty="0" smtClean="0">
                <a:solidFill>
                  <a:srgbClr val="00539F"/>
                </a:solidFill>
                <a:latin typeface="Arial"/>
                <a:cs typeface="Arial"/>
              </a:rPr>
              <a:t> </a:t>
            </a:r>
            <a:r>
              <a:rPr lang="en-US" sz="900" spc="-5" dirty="0" smtClean="0">
                <a:solidFill>
                  <a:srgbClr val="00539F"/>
                </a:solidFill>
                <a:latin typeface="Arial"/>
                <a:cs typeface="Arial"/>
                <a:hlinkClick r:id="rId2"/>
              </a:rPr>
              <a:t>www.mmi.rwth-aachen.de</a:t>
            </a:r>
            <a:endParaRPr lang="en-US" sz="900" dirty="0" smtClean="0">
              <a:latin typeface="Arial"/>
              <a:cs typeface="Arial"/>
            </a:endParaRPr>
          </a:p>
          <a:p>
            <a:pPr marL="12700">
              <a:lnSpc>
                <a:spcPct val="100000"/>
              </a:lnSpc>
            </a:pPr>
            <a:r>
              <a:rPr lang="en-US" sz="900" spc="-5" dirty="0" smtClean="0">
                <a:solidFill>
                  <a:srgbClr val="00539F"/>
                </a:solidFill>
                <a:latin typeface="Arial"/>
                <a:cs typeface="Arial"/>
              </a:rPr>
              <a:t>O</a:t>
            </a:r>
            <a:r>
              <a:rPr lang="tr-TR" sz="900" spc="-5" dirty="0" smtClean="0">
                <a:solidFill>
                  <a:srgbClr val="00539F"/>
                </a:solidFill>
                <a:latin typeface="Arial"/>
                <a:cs typeface="Arial"/>
              </a:rPr>
              <a:t>g</a:t>
            </a:r>
            <a:r>
              <a:rPr lang="en-US" sz="900" spc="-5" dirty="0" smtClean="0">
                <a:solidFill>
                  <a:srgbClr val="00539F"/>
                </a:solidFill>
                <a:latin typeface="Arial"/>
                <a:cs typeface="Arial"/>
              </a:rPr>
              <a:t>uz Altan </a:t>
            </a:r>
            <a:r>
              <a:rPr lang="en-US" sz="900" dirty="0" smtClean="0">
                <a:solidFill>
                  <a:srgbClr val="00539F"/>
                </a:solidFill>
                <a:latin typeface="Arial"/>
                <a:cs typeface="Arial"/>
              </a:rPr>
              <a:t>|</a:t>
            </a:r>
            <a:r>
              <a:rPr lang="en-US" sz="900" spc="20" dirty="0" smtClean="0">
                <a:solidFill>
                  <a:srgbClr val="00539F"/>
                </a:solidFill>
                <a:latin typeface="Arial"/>
                <a:cs typeface="Arial"/>
              </a:rPr>
              <a:t> </a:t>
            </a:r>
            <a:r>
              <a:rPr lang="en-US" sz="900" spc="-5" dirty="0" smtClean="0">
                <a:solidFill>
                  <a:srgbClr val="00539F"/>
                </a:solidFill>
                <a:latin typeface="Arial"/>
                <a:cs typeface="Arial"/>
                <a:hlinkClick r:id="rId3"/>
              </a:rPr>
              <a:t>ouz.altan@rwth-aachen.de</a:t>
            </a:r>
            <a:endParaRPr lang="en-US" sz="900" dirty="0">
              <a:latin typeface="Arial"/>
              <a:cs typeface="Arial"/>
            </a:endParaRPr>
          </a:p>
        </p:txBody>
      </p:sp>
      <p:sp>
        <p:nvSpPr>
          <p:cNvPr id="3" name="object 3"/>
          <p:cNvSpPr txBox="1">
            <a:spLocks noGrp="1"/>
          </p:cNvSpPr>
          <p:nvPr>
            <p:ph type="title"/>
          </p:nvPr>
        </p:nvSpPr>
        <p:spPr>
          <a:xfrm>
            <a:off x="347268" y="419811"/>
            <a:ext cx="2112010" cy="331470"/>
          </a:xfrm>
          <a:prstGeom prst="rect">
            <a:avLst/>
          </a:prstGeom>
        </p:spPr>
        <p:txBody>
          <a:bodyPr vert="horz" wrap="square" lIns="0" tIns="13335" rIns="0" bIns="0" rtlCol="0">
            <a:spAutoFit/>
          </a:bodyPr>
          <a:lstStyle/>
          <a:p>
            <a:pPr marL="12700">
              <a:lnSpc>
                <a:spcPct val="100000"/>
              </a:lnSpc>
              <a:spcBef>
                <a:spcPts val="105"/>
              </a:spcBef>
            </a:pPr>
            <a:r>
              <a:rPr sz="2000" b="1" spc="-30" dirty="0">
                <a:solidFill>
                  <a:srgbClr val="00539F"/>
                </a:solidFill>
                <a:latin typeface="Arial"/>
                <a:cs typeface="Arial"/>
              </a:rPr>
              <a:t>Table</a:t>
            </a:r>
            <a:r>
              <a:rPr sz="2000" b="1" spc="-45" dirty="0">
                <a:solidFill>
                  <a:srgbClr val="00539F"/>
                </a:solidFill>
                <a:latin typeface="Arial"/>
                <a:cs typeface="Arial"/>
              </a:rPr>
              <a:t> </a:t>
            </a:r>
            <a:r>
              <a:rPr sz="2000" b="1" dirty="0">
                <a:solidFill>
                  <a:srgbClr val="00539F"/>
                </a:solidFill>
                <a:latin typeface="Arial"/>
                <a:cs typeface="Arial"/>
              </a:rPr>
              <a:t>of</a:t>
            </a:r>
            <a:r>
              <a:rPr sz="2000" b="1" spc="-45" dirty="0">
                <a:solidFill>
                  <a:srgbClr val="00539F"/>
                </a:solidFill>
                <a:latin typeface="Arial"/>
                <a:cs typeface="Arial"/>
              </a:rPr>
              <a:t> </a:t>
            </a:r>
            <a:r>
              <a:rPr sz="2000" b="1" dirty="0">
                <a:solidFill>
                  <a:srgbClr val="00539F"/>
                </a:solidFill>
                <a:latin typeface="Arial"/>
                <a:cs typeface="Arial"/>
              </a:rPr>
              <a:t>contents</a:t>
            </a:r>
            <a:endParaRPr sz="2000" dirty="0">
              <a:latin typeface="Arial"/>
              <a:cs typeface="Arial"/>
            </a:endParaRPr>
          </a:p>
        </p:txBody>
      </p:sp>
    </p:spTree>
    <p:extLst>
      <p:ext uri="{BB962C8B-B14F-4D97-AF65-F5344CB8AC3E}">
        <p14:creationId xmlns:p14="http://schemas.microsoft.com/office/powerpoint/2010/main" val="41397959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347268" y="419811"/>
            <a:ext cx="11387532" cy="321242"/>
          </a:xfrm>
          <a:prstGeom prst="rect">
            <a:avLst/>
          </a:prstGeom>
        </p:spPr>
        <p:txBody>
          <a:bodyPr vert="horz" wrap="square" lIns="0" tIns="13335" rIns="0" bIns="0" rtlCol="0">
            <a:spAutoFit/>
          </a:bodyPr>
          <a:lstStyle/>
          <a:p>
            <a:pPr marL="12700">
              <a:lnSpc>
                <a:spcPct val="100000"/>
              </a:lnSpc>
              <a:spcBef>
                <a:spcPts val="105"/>
              </a:spcBef>
            </a:pPr>
            <a:r>
              <a:rPr lang="en-US" dirty="0"/>
              <a:t>Examples of Mobile Robots In Disaste</a:t>
            </a:r>
            <a:r>
              <a:rPr lang="tr-TR" dirty="0"/>
              <a:t>rs</a:t>
            </a:r>
            <a:endParaRPr lang="en-US" dirty="0"/>
          </a:p>
        </p:txBody>
      </p:sp>
      <p:sp>
        <p:nvSpPr>
          <p:cNvPr id="18" name="object 18"/>
          <p:cNvSpPr txBox="1"/>
          <p:nvPr/>
        </p:nvSpPr>
        <p:spPr>
          <a:xfrm>
            <a:off x="322173" y="6224276"/>
            <a:ext cx="973227" cy="140423"/>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lang="tr-TR" sz="900" spc="-5">
                <a:solidFill>
                  <a:srgbClr val="00539F"/>
                </a:solidFill>
                <a:latin typeface="Arial"/>
                <a:cs typeface="Arial"/>
              </a:rPr>
              <a:pPr marL="38100">
                <a:lnSpc>
                  <a:spcPct val="100000"/>
                </a:lnSpc>
                <a:spcBef>
                  <a:spcPts val="15"/>
                </a:spcBef>
              </a:pPr>
              <a:t>20</a:t>
            </a:fld>
            <a:endParaRPr sz="900" dirty="0">
              <a:latin typeface="Arial"/>
              <a:cs typeface="Arial"/>
            </a:endParaRPr>
          </a:p>
        </p:txBody>
      </p:sp>
      <p:sp>
        <p:nvSpPr>
          <p:cNvPr id="19" name="object 19"/>
          <p:cNvSpPr txBox="1"/>
          <p:nvPr/>
        </p:nvSpPr>
        <p:spPr>
          <a:xfrm>
            <a:off x="1182725" y="6224276"/>
            <a:ext cx="4726940" cy="427990"/>
          </a:xfrm>
          <a:prstGeom prst="rect">
            <a:avLst/>
          </a:prstGeom>
        </p:spPr>
        <p:txBody>
          <a:bodyPr vert="horz" wrap="square" lIns="0" tIns="1905" rIns="0" bIns="0" rtlCol="0">
            <a:spAutoFit/>
          </a:bodyPr>
          <a:lstStyle/>
          <a:p>
            <a:pPr marL="12700" marR="5080">
              <a:lnSpc>
                <a:spcPct val="100000"/>
              </a:lnSpc>
              <a:spcBef>
                <a:spcPts val="15"/>
              </a:spcBef>
            </a:pPr>
            <a:r>
              <a:rPr lang="en-US" sz="900" dirty="0" smtClean="0">
                <a:solidFill>
                  <a:srgbClr val="00539F"/>
                </a:solidFill>
                <a:latin typeface="Arial"/>
                <a:cs typeface="Arial"/>
              </a:rPr>
              <a:t>Seminar: Mobile Robotics in Disaster Scenarios | </a:t>
            </a:r>
            <a:r>
              <a:rPr lang="en-US" sz="900" spc="-5" dirty="0" smtClean="0">
                <a:solidFill>
                  <a:srgbClr val="00539F"/>
                </a:solidFill>
                <a:latin typeface="Arial"/>
                <a:cs typeface="Arial"/>
              </a:rPr>
              <a:t>07.07.2021 </a:t>
            </a:r>
          </a:p>
          <a:p>
            <a:pPr marL="12700" marR="5080">
              <a:lnSpc>
                <a:spcPct val="100000"/>
              </a:lnSpc>
              <a:spcBef>
                <a:spcPts val="15"/>
              </a:spcBef>
            </a:pPr>
            <a:r>
              <a:rPr lang="en-US" sz="900" spc="-235" dirty="0" smtClean="0">
                <a:solidFill>
                  <a:srgbClr val="00539F"/>
                </a:solidFill>
                <a:latin typeface="Arial"/>
                <a:cs typeface="Arial"/>
              </a:rPr>
              <a:t> </a:t>
            </a:r>
            <a:r>
              <a:rPr lang="en-US" sz="900" dirty="0" smtClean="0">
                <a:solidFill>
                  <a:srgbClr val="00539F"/>
                </a:solidFill>
                <a:latin typeface="Arial"/>
                <a:cs typeface="Arial"/>
              </a:rPr>
              <a:t>Institute</a:t>
            </a:r>
            <a:r>
              <a:rPr lang="en-US" sz="900" spc="-25" dirty="0" smtClean="0">
                <a:solidFill>
                  <a:srgbClr val="00539F"/>
                </a:solidFill>
                <a:latin typeface="Arial"/>
                <a:cs typeface="Arial"/>
              </a:rPr>
              <a:t> </a:t>
            </a:r>
            <a:r>
              <a:rPr lang="en-US" sz="900" dirty="0" smtClean="0">
                <a:solidFill>
                  <a:srgbClr val="00539F"/>
                </a:solidFill>
                <a:latin typeface="Arial"/>
                <a:cs typeface="Arial"/>
              </a:rPr>
              <a:t>for </a:t>
            </a:r>
            <a:r>
              <a:rPr lang="en-US" sz="900" spc="-5" dirty="0" smtClean="0">
                <a:solidFill>
                  <a:srgbClr val="00539F"/>
                </a:solidFill>
                <a:latin typeface="Arial"/>
                <a:cs typeface="Arial"/>
              </a:rPr>
              <a:t>Man-Machine</a:t>
            </a:r>
            <a:r>
              <a:rPr lang="en-US" sz="900" spc="5" dirty="0" smtClean="0">
                <a:solidFill>
                  <a:srgbClr val="00539F"/>
                </a:solidFill>
                <a:latin typeface="Arial"/>
                <a:cs typeface="Arial"/>
              </a:rPr>
              <a:t> </a:t>
            </a:r>
            <a:r>
              <a:rPr lang="en-US" sz="900" dirty="0" smtClean="0">
                <a:solidFill>
                  <a:srgbClr val="00539F"/>
                </a:solidFill>
                <a:latin typeface="Arial"/>
                <a:cs typeface="Arial"/>
              </a:rPr>
              <a:t>Interaction</a:t>
            </a:r>
            <a:r>
              <a:rPr lang="en-US" sz="900" spc="-35" dirty="0" smtClean="0">
                <a:solidFill>
                  <a:srgbClr val="00539F"/>
                </a:solidFill>
                <a:latin typeface="Arial"/>
                <a:cs typeface="Arial"/>
              </a:rPr>
              <a:t> </a:t>
            </a:r>
            <a:r>
              <a:rPr lang="en-US" sz="900" dirty="0" smtClean="0">
                <a:solidFill>
                  <a:srgbClr val="00539F"/>
                </a:solidFill>
                <a:latin typeface="Arial"/>
                <a:cs typeface="Arial"/>
              </a:rPr>
              <a:t>|</a:t>
            </a:r>
            <a:r>
              <a:rPr lang="en-US" sz="900" spc="-5" dirty="0" smtClean="0">
                <a:solidFill>
                  <a:srgbClr val="00539F"/>
                </a:solidFill>
                <a:latin typeface="Arial"/>
                <a:cs typeface="Arial"/>
              </a:rPr>
              <a:t> </a:t>
            </a:r>
            <a:r>
              <a:rPr lang="en-US" sz="900" spc="-5" dirty="0" smtClean="0">
                <a:solidFill>
                  <a:srgbClr val="00539F"/>
                </a:solidFill>
                <a:latin typeface="Arial"/>
                <a:cs typeface="Arial"/>
                <a:hlinkClick r:id="rId3"/>
              </a:rPr>
              <a:t>www.mmi.rwth-aachen.de</a:t>
            </a:r>
            <a:endParaRPr lang="en-US" sz="900" dirty="0" smtClean="0">
              <a:latin typeface="Arial"/>
              <a:cs typeface="Arial"/>
            </a:endParaRPr>
          </a:p>
          <a:p>
            <a:pPr marL="12700">
              <a:lnSpc>
                <a:spcPct val="100000"/>
              </a:lnSpc>
            </a:pPr>
            <a:r>
              <a:rPr lang="en-US" sz="900" spc="-5" dirty="0" smtClean="0">
                <a:solidFill>
                  <a:srgbClr val="00539F"/>
                </a:solidFill>
                <a:latin typeface="Arial"/>
                <a:cs typeface="Arial"/>
              </a:rPr>
              <a:t>O</a:t>
            </a:r>
            <a:r>
              <a:rPr lang="tr-TR" sz="900" spc="-5" dirty="0" smtClean="0">
                <a:solidFill>
                  <a:srgbClr val="00539F"/>
                </a:solidFill>
                <a:latin typeface="Arial"/>
                <a:cs typeface="Arial"/>
              </a:rPr>
              <a:t>g</a:t>
            </a:r>
            <a:r>
              <a:rPr lang="en-US" sz="900" spc="-5" dirty="0" smtClean="0">
                <a:solidFill>
                  <a:srgbClr val="00539F"/>
                </a:solidFill>
                <a:latin typeface="Arial"/>
                <a:cs typeface="Arial"/>
              </a:rPr>
              <a:t>uz </a:t>
            </a:r>
            <a:r>
              <a:rPr lang="en-US" sz="900" spc="-5" dirty="0" smtClean="0">
                <a:solidFill>
                  <a:srgbClr val="00539F"/>
                </a:solidFill>
                <a:latin typeface="Arial"/>
                <a:cs typeface="Arial"/>
              </a:rPr>
              <a:t>Altan </a:t>
            </a:r>
            <a:r>
              <a:rPr lang="en-US" sz="900" dirty="0" smtClean="0">
                <a:solidFill>
                  <a:srgbClr val="00539F"/>
                </a:solidFill>
                <a:latin typeface="Arial"/>
                <a:cs typeface="Arial"/>
              </a:rPr>
              <a:t>|</a:t>
            </a:r>
            <a:r>
              <a:rPr lang="en-US" sz="900" spc="20" dirty="0" smtClean="0">
                <a:solidFill>
                  <a:srgbClr val="00539F"/>
                </a:solidFill>
                <a:latin typeface="Arial"/>
                <a:cs typeface="Arial"/>
              </a:rPr>
              <a:t> </a:t>
            </a:r>
            <a:r>
              <a:rPr lang="en-US" sz="900" spc="-5" dirty="0" smtClean="0">
                <a:solidFill>
                  <a:srgbClr val="00539F"/>
                </a:solidFill>
                <a:latin typeface="Arial"/>
                <a:cs typeface="Arial"/>
                <a:hlinkClick r:id="rId4"/>
              </a:rPr>
              <a:t>ouz.altan@rwth-aachen.de</a:t>
            </a:r>
            <a:endParaRPr lang="en-US" sz="900" dirty="0">
              <a:latin typeface="Arial"/>
              <a:cs typeface="Arial"/>
            </a:endParaRPr>
          </a:p>
        </p:txBody>
      </p:sp>
      <p:sp>
        <p:nvSpPr>
          <p:cNvPr id="20" name="Text Placeholder 3"/>
          <p:cNvSpPr>
            <a:spLocks noGrp="1"/>
          </p:cNvSpPr>
          <p:nvPr>
            <p:ph type="body" sz="quarter" idx="4294967295"/>
          </p:nvPr>
        </p:nvSpPr>
        <p:spPr>
          <a:xfrm>
            <a:off x="411390" y="1103948"/>
            <a:ext cx="11484000" cy="307777"/>
          </a:xfrm>
          <a:prstGeom prst="rect">
            <a:avLst/>
          </a:prstGeom>
        </p:spPr>
        <p:txBody>
          <a:bodyPr/>
          <a:lstStyle/>
          <a:p>
            <a:r>
              <a:rPr lang="en-US" sz="2000" b="1" dirty="0">
                <a:latin typeface="Arial" panose="020B0604020202020204" pitchFamily="34" charset="0"/>
                <a:cs typeface="Arial" panose="020B0604020202020204" pitchFamily="34" charset="0"/>
              </a:rPr>
              <a:t>ICARUS</a:t>
            </a:r>
            <a:endParaRPr lang="tr-TR" sz="2000" b="1" dirty="0">
              <a:latin typeface="Arial" panose="020B0604020202020204" pitchFamily="34" charset="0"/>
              <a:cs typeface="Arial" panose="020B0604020202020204" pitchFamily="34" charset="0"/>
            </a:endParaRPr>
          </a:p>
        </p:txBody>
      </p:sp>
      <p:sp>
        <p:nvSpPr>
          <p:cNvPr id="21" name="Rectangle 20"/>
          <p:cNvSpPr/>
          <p:nvPr/>
        </p:nvSpPr>
        <p:spPr>
          <a:xfrm>
            <a:off x="398690" y="1604487"/>
            <a:ext cx="8669110" cy="369332"/>
          </a:xfrm>
          <a:prstGeom prst="rect">
            <a:avLst/>
          </a:prstGeom>
        </p:spPr>
        <p:txBody>
          <a:bodyPr wrap="square">
            <a:spAutoFit/>
          </a:bodyPr>
          <a:lstStyle/>
          <a:p>
            <a:endParaRPr lang="tr-TR" dirty="0">
              <a:latin typeface="Arial" panose="020B0604020202020204" pitchFamily="34" charset="0"/>
              <a:cs typeface="Arial" panose="020B0604020202020204" pitchFamily="34" charset="0"/>
            </a:endParaRPr>
          </a:p>
        </p:txBody>
      </p:sp>
      <p:sp>
        <p:nvSpPr>
          <p:cNvPr id="16" name="object 4"/>
          <p:cNvSpPr txBox="1"/>
          <p:nvPr/>
        </p:nvSpPr>
        <p:spPr>
          <a:xfrm>
            <a:off x="503986" y="1604487"/>
            <a:ext cx="6344692" cy="843821"/>
          </a:xfrm>
          <a:prstGeom prst="rect">
            <a:avLst/>
          </a:prstGeom>
        </p:spPr>
        <p:txBody>
          <a:bodyPr vert="horz" wrap="square" lIns="0" tIns="12700" rIns="0" bIns="0" rtlCol="0">
            <a:spAutoFit/>
          </a:bodyPr>
          <a:lstStyle/>
          <a:p>
            <a:pPr marL="228600" indent="-216535" algn="just">
              <a:spcBef>
                <a:spcPts val="100"/>
              </a:spcBef>
              <a:buClr>
                <a:srgbClr val="00539F"/>
              </a:buClr>
              <a:buFont typeface="Arial"/>
              <a:buChar char="•"/>
              <a:tabLst>
                <a:tab pos="228600" algn="l"/>
                <a:tab pos="229235" algn="l"/>
              </a:tabLst>
            </a:pPr>
            <a:r>
              <a:rPr lang="en-US" spc="-5" dirty="0">
                <a:latin typeface="Arial"/>
                <a:cs typeface="Arial"/>
              </a:rPr>
              <a:t>The European Union’s Integrated Components for Assisted Rescue and Unmanned Search </a:t>
            </a:r>
            <a:r>
              <a:rPr lang="en-US" spc="-5" dirty="0" smtClean="0">
                <a:latin typeface="Arial"/>
                <a:cs typeface="Arial"/>
              </a:rPr>
              <a:t>operations</a:t>
            </a:r>
            <a:r>
              <a:rPr lang="tr-TR" spc="-5" dirty="0" smtClean="0">
                <a:latin typeface="Arial"/>
                <a:cs typeface="Arial"/>
              </a:rPr>
              <a:t> </a:t>
            </a:r>
            <a:r>
              <a:rPr lang="en-US" spc="-5" dirty="0" smtClean="0">
                <a:latin typeface="Arial"/>
                <a:cs typeface="Arial"/>
              </a:rPr>
              <a:t>(ICARUS</a:t>
            </a:r>
            <a:r>
              <a:rPr lang="en-US" spc="-5" dirty="0">
                <a:latin typeface="Arial"/>
                <a:cs typeface="Arial"/>
              </a:rPr>
              <a:t>) </a:t>
            </a:r>
            <a:r>
              <a:rPr lang="en-US" spc="-5" dirty="0" smtClean="0">
                <a:latin typeface="Arial"/>
                <a:cs typeface="Arial"/>
              </a:rPr>
              <a:t>project</a:t>
            </a:r>
            <a:r>
              <a:rPr lang="tr-TR" spc="-5" dirty="0" smtClean="0">
                <a:latin typeface="Arial"/>
                <a:cs typeface="Arial"/>
              </a:rPr>
              <a:t>, 2012-2016</a:t>
            </a:r>
            <a:endParaRPr lang="en-US" spc="-5" dirty="0">
              <a:latin typeface="Arial"/>
              <a:cs typeface="Arial"/>
            </a:endParaRPr>
          </a:p>
        </p:txBody>
      </p:sp>
      <p:sp>
        <p:nvSpPr>
          <p:cNvPr id="15" name="object 2"/>
          <p:cNvSpPr txBox="1"/>
          <p:nvPr/>
        </p:nvSpPr>
        <p:spPr>
          <a:xfrm>
            <a:off x="503986" y="2655590"/>
            <a:ext cx="6344692" cy="2034531"/>
          </a:xfrm>
          <a:prstGeom prst="rect">
            <a:avLst/>
          </a:prstGeom>
        </p:spPr>
        <p:txBody>
          <a:bodyPr vert="horz" wrap="square" lIns="0" tIns="13335" rIns="0" bIns="0" rtlCol="0">
            <a:spAutoFit/>
          </a:bodyPr>
          <a:lstStyle/>
          <a:p>
            <a:pPr marL="228600" indent="-216535" algn="just">
              <a:spcBef>
                <a:spcPts val="100"/>
              </a:spcBef>
              <a:buClr>
                <a:srgbClr val="00539F"/>
              </a:buClr>
              <a:buFont typeface="Arial"/>
              <a:buChar char="•"/>
              <a:tabLst>
                <a:tab pos="228600" algn="l"/>
                <a:tab pos="229235" algn="l"/>
              </a:tabLst>
            </a:pPr>
            <a:r>
              <a:rPr lang="tr-TR" b="1" spc="-5" dirty="0" smtClean="0">
                <a:latin typeface="Arial"/>
                <a:cs typeface="Arial"/>
              </a:rPr>
              <a:t>Main purposes</a:t>
            </a:r>
            <a:endParaRPr lang="en-US" b="1" spc="-5" dirty="0" smtClean="0">
              <a:latin typeface="Arial"/>
              <a:cs typeface="Arial"/>
            </a:endParaRPr>
          </a:p>
          <a:p>
            <a:pPr marL="443865" lvl="1" indent="-215900" algn="just">
              <a:lnSpc>
                <a:spcPct val="100000"/>
              </a:lnSpc>
              <a:spcBef>
                <a:spcPts val="1040"/>
              </a:spcBef>
              <a:buClr>
                <a:srgbClr val="00539F"/>
              </a:buClr>
              <a:buFont typeface="Symbol"/>
              <a:buChar char=""/>
              <a:tabLst>
                <a:tab pos="444500" algn="l"/>
              </a:tabLst>
            </a:pPr>
            <a:r>
              <a:rPr lang="en-US" sz="2400" spc="-7" baseline="1736" dirty="0" smtClean="0">
                <a:latin typeface="Arial"/>
                <a:cs typeface="Arial"/>
              </a:rPr>
              <a:t>Develop</a:t>
            </a:r>
            <a:r>
              <a:rPr lang="tr-TR" sz="2400" spc="-7" baseline="1736" dirty="0" smtClean="0">
                <a:latin typeface="Arial"/>
                <a:cs typeface="Arial"/>
              </a:rPr>
              <a:t>e </a:t>
            </a:r>
            <a:r>
              <a:rPr lang="en-US" sz="2400" spc="-7" baseline="1736" dirty="0" smtClean="0">
                <a:latin typeface="Arial"/>
                <a:cs typeface="Arial"/>
              </a:rPr>
              <a:t>a</a:t>
            </a:r>
            <a:r>
              <a:rPr lang="tr-TR" sz="2400" spc="-7" baseline="1736" dirty="0" smtClean="0">
                <a:latin typeface="Arial"/>
                <a:cs typeface="Arial"/>
              </a:rPr>
              <a:t> </a:t>
            </a:r>
            <a:r>
              <a:rPr lang="en-US" sz="2400" spc="-7" baseline="1736" dirty="0" smtClean="0">
                <a:latin typeface="Arial"/>
                <a:cs typeface="Arial"/>
              </a:rPr>
              <a:t>light </a:t>
            </a:r>
            <a:r>
              <a:rPr lang="en-US" sz="2400" spc="-7" baseline="1736" dirty="0">
                <a:latin typeface="Arial"/>
                <a:cs typeface="Arial"/>
              </a:rPr>
              <a:t>sensor capable of detecting </a:t>
            </a:r>
            <a:r>
              <a:rPr lang="en-US" sz="2400" spc="-7" baseline="1736" dirty="0" smtClean="0">
                <a:latin typeface="Arial"/>
                <a:cs typeface="Arial"/>
              </a:rPr>
              <a:t>humans</a:t>
            </a:r>
            <a:endParaRPr lang="tr-TR" sz="2400" spc="-7" baseline="1736" dirty="0" smtClean="0">
              <a:latin typeface="Arial"/>
              <a:cs typeface="Arial"/>
            </a:endParaRPr>
          </a:p>
          <a:p>
            <a:pPr marL="443865" lvl="1" indent="-215900" algn="just">
              <a:lnSpc>
                <a:spcPct val="100000"/>
              </a:lnSpc>
              <a:spcBef>
                <a:spcPts val="1040"/>
              </a:spcBef>
              <a:buClr>
                <a:srgbClr val="00539F"/>
              </a:buClr>
              <a:buFont typeface="Symbol"/>
              <a:buChar char=""/>
              <a:tabLst>
                <a:tab pos="444500" algn="l"/>
              </a:tabLst>
            </a:pPr>
            <a:r>
              <a:rPr lang="tr-TR" sz="2400" spc="-7" baseline="1736" dirty="0" smtClean="0">
                <a:latin typeface="Arial"/>
                <a:cs typeface="Arial"/>
              </a:rPr>
              <a:t>S</a:t>
            </a:r>
            <a:r>
              <a:rPr lang="en-US" sz="2400" spc="-7" baseline="1736" dirty="0" smtClean="0">
                <a:latin typeface="Arial"/>
                <a:cs typeface="Arial"/>
              </a:rPr>
              <a:t>elf-organizing </a:t>
            </a:r>
            <a:r>
              <a:rPr lang="en-US" sz="2400" spc="-7" baseline="1736" dirty="0">
                <a:latin typeface="Arial"/>
                <a:cs typeface="Arial"/>
              </a:rPr>
              <a:t>cognitive wireless </a:t>
            </a:r>
            <a:r>
              <a:rPr lang="en-US" sz="2400" spc="-7" baseline="1736" dirty="0" smtClean="0">
                <a:latin typeface="Arial"/>
                <a:cs typeface="Arial"/>
              </a:rPr>
              <a:t>communication</a:t>
            </a:r>
            <a:r>
              <a:rPr lang="tr-TR" sz="2400" spc="-7" baseline="1736" dirty="0" smtClean="0">
                <a:latin typeface="Arial"/>
                <a:cs typeface="Arial"/>
              </a:rPr>
              <a:t> </a:t>
            </a:r>
            <a:r>
              <a:rPr lang="en-US" sz="2400" spc="-7" baseline="1736" dirty="0" smtClean="0">
                <a:latin typeface="Arial"/>
                <a:cs typeface="Arial"/>
              </a:rPr>
              <a:t>network</a:t>
            </a:r>
            <a:endParaRPr lang="tr-TR" sz="2400" spc="-7" baseline="1736" dirty="0" smtClean="0">
              <a:latin typeface="Arial"/>
              <a:cs typeface="Arial"/>
            </a:endParaRPr>
          </a:p>
          <a:p>
            <a:pPr marL="443865" lvl="1" indent="-215900" algn="just">
              <a:lnSpc>
                <a:spcPct val="100000"/>
              </a:lnSpc>
              <a:spcBef>
                <a:spcPts val="1040"/>
              </a:spcBef>
              <a:buClr>
                <a:srgbClr val="00539F"/>
              </a:buClr>
              <a:buFont typeface="Symbol"/>
              <a:buChar char=""/>
              <a:tabLst>
                <a:tab pos="444500" algn="l"/>
              </a:tabLst>
            </a:pPr>
            <a:r>
              <a:rPr lang="tr-TR" sz="2400" spc="-7" baseline="1736" dirty="0" smtClean="0">
                <a:latin typeface="Arial"/>
                <a:cs typeface="Arial"/>
              </a:rPr>
              <a:t>H</a:t>
            </a:r>
            <a:r>
              <a:rPr lang="en-US" sz="2400" spc="-7" baseline="1736" dirty="0" smtClean="0">
                <a:latin typeface="Arial"/>
                <a:cs typeface="Arial"/>
              </a:rPr>
              <a:t>eterogeneous </a:t>
            </a:r>
            <a:r>
              <a:rPr lang="en-US" sz="2400" spc="-7" baseline="1736" dirty="0">
                <a:latin typeface="Arial"/>
                <a:cs typeface="Arial"/>
              </a:rPr>
              <a:t>robot collaboration between unmanned search and rescue vehicles</a:t>
            </a:r>
            <a:endParaRPr lang="tr-TR" sz="2400" spc="-7" baseline="1736" dirty="0" smtClean="0">
              <a:latin typeface="Arial"/>
              <a:cs typeface="Arial"/>
            </a:endParaRPr>
          </a:p>
          <a:p>
            <a:pPr marL="443865" lvl="1" indent="-215900">
              <a:lnSpc>
                <a:spcPct val="100000"/>
              </a:lnSpc>
              <a:spcBef>
                <a:spcPts val="1040"/>
              </a:spcBef>
              <a:buClr>
                <a:srgbClr val="00539F"/>
              </a:buClr>
              <a:buFont typeface="Symbol"/>
              <a:buChar char=""/>
              <a:tabLst>
                <a:tab pos="444500" algn="l"/>
              </a:tabLst>
            </a:pPr>
            <a:endParaRPr lang="tr-TR" sz="2400" spc="-7" baseline="1736" dirty="0" smtClean="0">
              <a:latin typeface="Arial"/>
              <a:cs typeface="Arial"/>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38597" y="1411725"/>
            <a:ext cx="4196203" cy="2824162"/>
          </a:xfrm>
          <a:prstGeom prst="rect">
            <a:avLst/>
          </a:prstGeom>
        </p:spPr>
      </p:pic>
      <p:sp>
        <p:nvSpPr>
          <p:cNvPr id="10" name="Rectangle 9"/>
          <p:cNvSpPr/>
          <p:nvPr/>
        </p:nvSpPr>
        <p:spPr>
          <a:xfrm>
            <a:off x="7538597" y="3852415"/>
            <a:ext cx="395621" cy="307777"/>
          </a:xfrm>
          <a:prstGeom prst="rect">
            <a:avLst/>
          </a:prstGeom>
        </p:spPr>
        <p:txBody>
          <a:bodyPr wrap="none">
            <a:spAutoFit/>
          </a:bodyPr>
          <a:lstStyle/>
          <a:p>
            <a:pPr marL="12065">
              <a:lnSpc>
                <a:spcPct val="100000"/>
              </a:lnSpc>
              <a:spcBef>
                <a:spcPts val="1805"/>
              </a:spcBef>
              <a:buClr>
                <a:srgbClr val="00539F"/>
              </a:buClr>
              <a:tabLst>
                <a:tab pos="228600" algn="l"/>
                <a:tab pos="229235" algn="l"/>
              </a:tabLst>
            </a:pPr>
            <a:r>
              <a:rPr lang="tr-TR" sz="1400" dirty="0" smtClean="0">
                <a:latin typeface="Arial"/>
                <a:cs typeface="Arial"/>
              </a:rPr>
              <a:t>[5]</a:t>
            </a:r>
            <a:endParaRPr lang="tr-TR" sz="1400" dirty="0">
              <a:latin typeface="Arial"/>
              <a:cs typeface="Arial"/>
            </a:endParaRPr>
          </a:p>
        </p:txBody>
      </p:sp>
    </p:spTree>
    <p:extLst>
      <p:ext uri="{BB962C8B-B14F-4D97-AF65-F5344CB8AC3E}">
        <p14:creationId xmlns:p14="http://schemas.microsoft.com/office/powerpoint/2010/main" val="41436119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59663" y="3037332"/>
            <a:ext cx="11483975" cy="0"/>
          </a:xfrm>
          <a:custGeom>
            <a:avLst/>
            <a:gdLst/>
            <a:ahLst/>
            <a:cxnLst/>
            <a:rect l="l" t="t" r="r" b="b"/>
            <a:pathLst>
              <a:path w="11483975">
                <a:moveTo>
                  <a:pt x="0" y="0"/>
                </a:moveTo>
                <a:lnTo>
                  <a:pt x="11483975" y="0"/>
                </a:lnTo>
              </a:path>
            </a:pathLst>
          </a:custGeom>
          <a:ln w="6096">
            <a:solidFill>
              <a:srgbClr val="000000"/>
            </a:solidFill>
          </a:ln>
        </p:spPr>
        <p:txBody>
          <a:bodyPr wrap="square" lIns="0" tIns="0" rIns="0" bIns="0" rtlCol="0"/>
          <a:lstStyle/>
          <a:p>
            <a:endParaRPr dirty="0"/>
          </a:p>
        </p:txBody>
      </p:sp>
      <p:pic>
        <p:nvPicPr>
          <p:cNvPr id="3" name="object 3"/>
          <p:cNvPicPr/>
          <p:nvPr/>
        </p:nvPicPr>
        <p:blipFill>
          <a:blip r:embed="rId2" cstate="print"/>
          <a:stretch>
            <a:fillRect/>
          </a:stretch>
        </p:blipFill>
        <p:spPr>
          <a:xfrm>
            <a:off x="8639386" y="6243484"/>
            <a:ext cx="3119966" cy="415211"/>
          </a:xfrm>
          <a:prstGeom prst="rect">
            <a:avLst/>
          </a:prstGeom>
        </p:spPr>
      </p:pic>
      <p:sp>
        <p:nvSpPr>
          <p:cNvPr id="4" name="object 4"/>
          <p:cNvSpPr txBox="1"/>
          <p:nvPr/>
        </p:nvSpPr>
        <p:spPr>
          <a:xfrm>
            <a:off x="347268" y="2414777"/>
            <a:ext cx="11844732" cy="505908"/>
          </a:xfrm>
          <a:prstGeom prst="rect">
            <a:avLst/>
          </a:prstGeom>
        </p:spPr>
        <p:txBody>
          <a:bodyPr vert="horz" wrap="square" lIns="0" tIns="13335" rIns="0" bIns="0" rtlCol="0">
            <a:spAutoFit/>
          </a:bodyPr>
          <a:lstStyle/>
          <a:p>
            <a:pPr marL="12700">
              <a:lnSpc>
                <a:spcPct val="100000"/>
              </a:lnSpc>
              <a:spcBef>
                <a:spcPts val="105"/>
              </a:spcBef>
            </a:pPr>
            <a:r>
              <a:rPr lang="en-US" sz="3200" b="1" dirty="0" smtClean="0">
                <a:solidFill>
                  <a:srgbClr val="00539F"/>
                </a:solidFill>
                <a:latin typeface="Arial"/>
                <a:cs typeface="Arial"/>
              </a:rPr>
              <a:t>Future </a:t>
            </a:r>
            <a:r>
              <a:rPr lang="en-US" sz="3200" b="1" dirty="0">
                <a:solidFill>
                  <a:srgbClr val="00539F"/>
                </a:solidFill>
                <a:latin typeface="Arial"/>
                <a:cs typeface="Arial"/>
              </a:rPr>
              <a:t>of Mobile Robotics in Disaster Scenarios</a:t>
            </a:r>
            <a:endParaRPr lang="en-US" sz="3200" b="1" dirty="0" smtClean="0">
              <a:solidFill>
                <a:srgbClr val="00539F"/>
              </a:solidFill>
              <a:latin typeface="Arial"/>
              <a:cs typeface="Arial"/>
            </a:endParaRPr>
          </a:p>
        </p:txBody>
      </p:sp>
    </p:spTree>
    <p:extLst>
      <p:ext uri="{BB962C8B-B14F-4D97-AF65-F5344CB8AC3E}">
        <p14:creationId xmlns:p14="http://schemas.microsoft.com/office/powerpoint/2010/main" val="38876555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347268" y="419811"/>
            <a:ext cx="11387532" cy="321242"/>
          </a:xfrm>
          <a:prstGeom prst="rect">
            <a:avLst/>
          </a:prstGeom>
        </p:spPr>
        <p:txBody>
          <a:bodyPr vert="horz" wrap="square" lIns="0" tIns="13335" rIns="0" bIns="0" rtlCol="0">
            <a:spAutoFit/>
          </a:bodyPr>
          <a:lstStyle/>
          <a:p>
            <a:pPr marL="12700">
              <a:lnSpc>
                <a:spcPct val="100000"/>
              </a:lnSpc>
              <a:spcBef>
                <a:spcPts val="105"/>
              </a:spcBef>
            </a:pPr>
            <a:r>
              <a:rPr lang="en-US" dirty="0"/>
              <a:t>Future of Mobile Robotics in Disaster Scenarios</a:t>
            </a:r>
          </a:p>
        </p:txBody>
      </p:sp>
      <p:sp>
        <p:nvSpPr>
          <p:cNvPr id="18" name="object 18"/>
          <p:cNvSpPr txBox="1"/>
          <p:nvPr/>
        </p:nvSpPr>
        <p:spPr>
          <a:xfrm>
            <a:off x="322173" y="6224276"/>
            <a:ext cx="973227" cy="140423"/>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lang="tr-TR" sz="900" spc="-5">
                <a:solidFill>
                  <a:srgbClr val="00539F"/>
                </a:solidFill>
                <a:latin typeface="Arial"/>
                <a:cs typeface="Arial"/>
              </a:rPr>
              <a:pPr marL="38100">
                <a:lnSpc>
                  <a:spcPct val="100000"/>
                </a:lnSpc>
                <a:spcBef>
                  <a:spcPts val="15"/>
                </a:spcBef>
              </a:pPr>
              <a:t>22</a:t>
            </a:fld>
            <a:endParaRPr sz="900" dirty="0">
              <a:latin typeface="Arial"/>
              <a:cs typeface="Arial"/>
            </a:endParaRPr>
          </a:p>
        </p:txBody>
      </p:sp>
      <p:sp>
        <p:nvSpPr>
          <p:cNvPr id="19" name="object 19"/>
          <p:cNvSpPr txBox="1"/>
          <p:nvPr/>
        </p:nvSpPr>
        <p:spPr>
          <a:xfrm>
            <a:off x="1182725" y="6224276"/>
            <a:ext cx="4726940" cy="427990"/>
          </a:xfrm>
          <a:prstGeom prst="rect">
            <a:avLst/>
          </a:prstGeom>
        </p:spPr>
        <p:txBody>
          <a:bodyPr vert="horz" wrap="square" lIns="0" tIns="1905" rIns="0" bIns="0" rtlCol="0">
            <a:spAutoFit/>
          </a:bodyPr>
          <a:lstStyle/>
          <a:p>
            <a:pPr marL="12700" marR="5080">
              <a:lnSpc>
                <a:spcPct val="100000"/>
              </a:lnSpc>
              <a:spcBef>
                <a:spcPts val="15"/>
              </a:spcBef>
            </a:pPr>
            <a:r>
              <a:rPr lang="en-US" sz="900" dirty="0" smtClean="0">
                <a:solidFill>
                  <a:srgbClr val="00539F"/>
                </a:solidFill>
                <a:latin typeface="Arial"/>
                <a:cs typeface="Arial"/>
              </a:rPr>
              <a:t>Seminar: Mobile Robotics in Disaster Scenarios | </a:t>
            </a:r>
            <a:r>
              <a:rPr lang="en-US" sz="900" spc="-5" dirty="0" smtClean="0">
                <a:solidFill>
                  <a:srgbClr val="00539F"/>
                </a:solidFill>
                <a:latin typeface="Arial"/>
                <a:cs typeface="Arial"/>
              </a:rPr>
              <a:t>07.07.2021 </a:t>
            </a:r>
          </a:p>
          <a:p>
            <a:pPr marL="12700" marR="5080">
              <a:lnSpc>
                <a:spcPct val="100000"/>
              </a:lnSpc>
              <a:spcBef>
                <a:spcPts val="15"/>
              </a:spcBef>
            </a:pPr>
            <a:r>
              <a:rPr lang="en-US" sz="900" spc="-235" dirty="0" smtClean="0">
                <a:solidFill>
                  <a:srgbClr val="00539F"/>
                </a:solidFill>
                <a:latin typeface="Arial"/>
                <a:cs typeface="Arial"/>
              </a:rPr>
              <a:t> </a:t>
            </a:r>
            <a:r>
              <a:rPr lang="en-US" sz="900" dirty="0" smtClean="0">
                <a:solidFill>
                  <a:srgbClr val="00539F"/>
                </a:solidFill>
                <a:latin typeface="Arial"/>
                <a:cs typeface="Arial"/>
              </a:rPr>
              <a:t>Institute</a:t>
            </a:r>
            <a:r>
              <a:rPr lang="en-US" sz="900" spc="-25" dirty="0" smtClean="0">
                <a:solidFill>
                  <a:srgbClr val="00539F"/>
                </a:solidFill>
                <a:latin typeface="Arial"/>
                <a:cs typeface="Arial"/>
              </a:rPr>
              <a:t> </a:t>
            </a:r>
            <a:r>
              <a:rPr lang="en-US" sz="900" dirty="0" smtClean="0">
                <a:solidFill>
                  <a:srgbClr val="00539F"/>
                </a:solidFill>
                <a:latin typeface="Arial"/>
                <a:cs typeface="Arial"/>
              </a:rPr>
              <a:t>for </a:t>
            </a:r>
            <a:r>
              <a:rPr lang="en-US" sz="900" spc="-5" dirty="0" smtClean="0">
                <a:solidFill>
                  <a:srgbClr val="00539F"/>
                </a:solidFill>
                <a:latin typeface="Arial"/>
                <a:cs typeface="Arial"/>
              </a:rPr>
              <a:t>Man-Machine</a:t>
            </a:r>
            <a:r>
              <a:rPr lang="en-US" sz="900" spc="5" dirty="0" smtClean="0">
                <a:solidFill>
                  <a:srgbClr val="00539F"/>
                </a:solidFill>
                <a:latin typeface="Arial"/>
                <a:cs typeface="Arial"/>
              </a:rPr>
              <a:t> </a:t>
            </a:r>
            <a:r>
              <a:rPr lang="en-US" sz="900" dirty="0" smtClean="0">
                <a:solidFill>
                  <a:srgbClr val="00539F"/>
                </a:solidFill>
                <a:latin typeface="Arial"/>
                <a:cs typeface="Arial"/>
              </a:rPr>
              <a:t>Interaction</a:t>
            </a:r>
            <a:r>
              <a:rPr lang="en-US" sz="900" spc="-35" dirty="0" smtClean="0">
                <a:solidFill>
                  <a:srgbClr val="00539F"/>
                </a:solidFill>
                <a:latin typeface="Arial"/>
                <a:cs typeface="Arial"/>
              </a:rPr>
              <a:t> </a:t>
            </a:r>
            <a:r>
              <a:rPr lang="en-US" sz="900" dirty="0" smtClean="0">
                <a:solidFill>
                  <a:srgbClr val="00539F"/>
                </a:solidFill>
                <a:latin typeface="Arial"/>
                <a:cs typeface="Arial"/>
              </a:rPr>
              <a:t>|</a:t>
            </a:r>
            <a:r>
              <a:rPr lang="en-US" sz="900" spc="-5" dirty="0" smtClean="0">
                <a:solidFill>
                  <a:srgbClr val="00539F"/>
                </a:solidFill>
                <a:latin typeface="Arial"/>
                <a:cs typeface="Arial"/>
              </a:rPr>
              <a:t> </a:t>
            </a:r>
            <a:r>
              <a:rPr lang="en-US" sz="900" spc="-5" dirty="0" smtClean="0">
                <a:solidFill>
                  <a:srgbClr val="00539F"/>
                </a:solidFill>
                <a:latin typeface="Arial"/>
                <a:cs typeface="Arial"/>
                <a:hlinkClick r:id="rId3"/>
              </a:rPr>
              <a:t>www.mmi.rwth-aachen.de</a:t>
            </a:r>
            <a:endParaRPr lang="en-US" sz="900" dirty="0" smtClean="0">
              <a:latin typeface="Arial"/>
              <a:cs typeface="Arial"/>
            </a:endParaRPr>
          </a:p>
          <a:p>
            <a:pPr marL="12700">
              <a:lnSpc>
                <a:spcPct val="100000"/>
              </a:lnSpc>
            </a:pPr>
            <a:r>
              <a:rPr lang="en-US" sz="900" spc="-5" dirty="0" smtClean="0">
                <a:solidFill>
                  <a:srgbClr val="00539F"/>
                </a:solidFill>
                <a:latin typeface="Arial"/>
                <a:cs typeface="Arial"/>
              </a:rPr>
              <a:t>O</a:t>
            </a:r>
            <a:r>
              <a:rPr lang="tr-TR" sz="900" spc="-5" dirty="0" smtClean="0">
                <a:solidFill>
                  <a:srgbClr val="00539F"/>
                </a:solidFill>
                <a:latin typeface="Arial"/>
                <a:cs typeface="Arial"/>
              </a:rPr>
              <a:t>g</a:t>
            </a:r>
            <a:r>
              <a:rPr lang="en-US" sz="900" spc="-5" dirty="0" smtClean="0">
                <a:solidFill>
                  <a:srgbClr val="00539F"/>
                </a:solidFill>
                <a:latin typeface="Arial"/>
                <a:cs typeface="Arial"/>
              </a:rPr>
              <a:t>uz </a:t>
            </a:r>
            <a:r>
              <a:rPr lang="en-US" sz="900" spc="-5" dirty="0" smtClean="0">
                <a:solidFill>
                  <a:srgbClr val="00539F"/>
                </a:solidFill>
                <a:latin typeface="Arial"/>
                <a:cs typeface="Arial"/>
              </a:rPr>
              <a:t>Altan </a:t>
            </a:r>
            <a:r>
              <a:rPr lang="en-US" sz="900" dirty="0" smtClean="0">
                <a:solidFill>
                  <a:srgbClr val="00539F"/>
                </a:solidFill>
                <a:latin typeface="Arial"/>
                <a:cs typeface="Arial"/>
              </a:rPr>
              <a:t>|</a:t>
            </a:r>
            <a:r>
              <a:rPr lang="en-US" sz="900" spc="20" dirty="0" smtClean="0">
                <a:solidFill>
                  <a:srgbClr val="00539F"/>
                </a:solidFill>
                <a:latin typeface="Arial"/>
                <a:cs typeface="Arial"/>
              </a:rPr>
              <a:t> </a:t>
            </a:r>
            <a:r>
              <a:rPr lang="en-US" sz="900" spc="-5" dirty="0" smtClean="0">
                <a:solidFill>
                  <a:srgbClr val="00539F"/>
                </a:solidFill>
                <a:latin typeface="Arial"/>
                <a:cs typeface="Arial"/>
                <a:hlinkClick r:id="rId4"/>
              </a:rPr>
              <a:t>ouz.altan@rwth-aachen.de</a:t>
            </a:r>
            <a:endParaRPr lang="en-US" sz="900" dirty="0">
              <a:latin typeface="Arial"/>
              <a:cs typeface="Arial"/>
            </a:endParaRPr>
          </a:p>
        </p:txBody>
      </p:sp>
      <p:sp>
        <p:nvSpPr>
          <p:cNvPr id="20" name="Text Placeholder 3"/>
          <p:cNvSpPr>
            <a:spLocks noGrp="1"/>
          </p:cNvSpPr>
          <p:nvPr>
            <p:ph type="body" sz="quarter" idx="4294967295"/>
          </p:nvPr>
        </p:nvSpPr>
        <p:spPr>
          <a:xfrm>
            <a:off x="411390" y="1103948"/>
            <a:ext cx="11484000" cy="307777"/>
          </a:xfrm>
          <a:prstGeom prst="rect">
            <a:avLst/>
          </a:prstGeom>
        </p:spPr>
        <p:txBody>
          <a:bodyPr/>
          <a:lstStyle/>
          <a:p>
            <a:r>
              <a:rPr lang="en-US" sz="2000" b="1" dirty="0">
                <a:latin typeface="Arial" panose="020B0604020202020204" pitchFamily="34" charset="0"/>
                <a:cs typeface="Arial" panose="020B0604020202020204" pitchFamily="34" charset="0"/>
              </a:rPr>
              <a:t>Search and Rescue Robotics Competitions</a:t>
            </a:r>
            <a:endParaRPr lang="tr-TR" sz="2000" b="1" dirty="0">
              <a:latin typeface="Arial" panose="020B0604020202020204" pitchFamily="34" charset="0"/>
              <a:cs typeface="Arial" panose="020B0604020202020204" pitchFamily="34" charset="0"/>
            </a:endParaRPr>
          </a:p>
        </p:txBody>
      </p:sp>
      <p:sp>
        <p:nvSpPr>
          <p:cNvPr id="21" name="Rectangle 20"/>
          <p:cNvSpPr/>
          <p:nvPr/>
        </p:nvSpPr>
        <p:spPr>
          <a:xfrm>
            <a:off x="398690" y="1604487"/>
            <a:ext cx="8669110" cy="369332"/>
          </a:xfrm>
          <a:prstGeom prst="rect">
            <a:avLst/>
          </a:prstGeom>
        </p:spPr>
        <p:txBody>
          <a:bodyPr wrap="square">
            <a:spAutoFit/>
          </a:bodyPr>
          <a:lstStyle/>
          <a:p>
            <a:endParaRPr lang="tr-TR" dirty="0">
              <a:latin typeface="Arial" panose="020B0604020202020204" pitchFamily="34" charset="0"/>
              <a:cs typeface="Arial" panose="020B0604020202020204" pitchFamily="34" charset="0"/>
            </a:endParaRPr>
          </a:p>
        </p:txBody>
      </p:sp>
      <p:sp>
        <p:nvSpPr>
          <p:cNvPr id="16" name="object 4"/>
          <p:cNvSpPr txBox="1"/>
          <p:nvPr/>
        </p:nvSpPr>
        <p:spPr>
          <a:xfrm>
            <a:off x="570314" y="1999759"/>
            <a:ext cx="6200096" cy="566822"/>
          </a:xfrm>
          <a:prstGeom prst="rect">
            <a:avLst/>
          </a:prstGeom>
        </p:spPr>
        <p:txBody>
          <a:bodyPr vert="horz" wrap="square" lIns="0" tIns="12700" rIns="0" bIns="0" rtlCol="0">
            <a:spAutoFit/>
          </a:bodyPr>
          <a:lstStyle/>
          <a:p>
            <a:pPr marL="228600" indent="-216535" algn="just">
              <a:spcBef>
                <a:spcPts val="100"/>
              </a:spcBef>
              <a:buClr>
                <a:srgbClr val="00539F"/>
              </a:buClr>
              <a:buFont typeface="Arial"/>
              <a:buChar char="•"/>
              <a:tabLst>
                <a:tab pos="228600" algn="l"/>
                <a:tab pos="229235" algn="l"/>
              </a:tabLst>
            </a:pPr>
            <a:r>
              <a:rPr lang="tr-TR" spc="-5" dirty="0" smtClean="0">
                <a:latin typeface="Arial"/>
                <a:cs typeface="Arial"/>
              </a:rPr>
              <a:t>R</a:t>
            </a:r>
            <a:r>
              <a:rPr lang="en-US" spc="-5" dirty="0" smtClean="0">
                <a:latin typeface="Arial"/>
                <a:cs typeface="Arial"/>
              </a:rPr>
              <a:t>obots </a:t>
            </a:r>
            <a:r>
              <a:rPr lang="en-US" spc="-5" dirty="0">
                <a:latin typeface="Arial"/>
                <a:cs typeface="Arial"/>
              </a:rPr>
              <a:t>earn points as they perform various tasks related to </a:t>
            </a:r>
            <a:r>
              <a:rPr lang="en-US" spc="-5" dirty="0" smtClean="0">
                <a:latin typeface="Arial"/>
                <a:cs typeface="Arial"/>
              </a:rPr>
              <a:t>various</a:t>
            </a:r>
            <a:r>
              <a:rPr lang="tr-TR" spc="-5" dirty="0" smtClean="0">
                <a:latin typeface="Arial"/>
                <a:cs typeface="Arial"/>
              </a:rPr>
              <a:t> </a:t>
            </a:r>
            <a:r>
              <a:rPr lang="en-US" spc="-5" dirty="0" smtClean="0">
                <a:latin typeface="Arial"/>
                <a:cs typeface="Arial"/>
              </a:rPr>
              <a:t>disaster </a:t>
            </a:r>
            <a:r>
              <a:rPr lang="en-US" spc="-5" dirty="0">
                <a:latin typeface="Arial"/>
                <a:cs typeface="Arial"/>
              </a:rPr>
              <a:t>scenarios</a:t>
            </a:r>
            <a:endParaRPr lang="en-US" spc="-5" dirty="0" smtClean="0">
              <a:latin typeface="Arial"/>
              <a:cs typeface="Arial"/>
            </a:endParaRPr>
          </a:p>
        </p:txBody>
      </p:sp>
      <p:sp>
        <p:nvSpPr>
          <p:cNvPr id="15" name="object 2"/>
          <p:cNvSpPr txBox="1"/>
          <p:nvPr/>
        </p:nvSpPr>
        <p:spPr>
          <a:xfrm>
            <a:off x="570314" y="2692491"/>
            <a:ext cx="6215031" cy="844462"/>
          </a:xfrm>
          <a:prstGeom prst="rect">
            <a:avLst/>
          </a:prstGeom>
        </p:spPr>
        <p:txBody>
          <a:bodyPr vert="horz" wrap="square" lIns="0" tIns="13335" rIns="0" bIns="0" rtlCol="0">
            <a:spAutoFit/>
          </a:bodyPr>
          <a:lstStyle/>
          <a:p>
            <a:pPr marL="228600" indent="-216535" algn="just">
              <a:spcBef>
                <a:spcPts val="100"/>
              </a:spcBef>
              <a:buClr>
                <a:srgbClr val="00539F"/>
              </a:buClr>
              <a:buFont typeface="Arial"/>
              <a:buChar char="•"/>
              <a:tabLst>
                <a:tab pos="228600" algn="l"/>
                <a:tab pos="229235" algn="l"/>
              </a:tabLst>
            </a:pPr>
            <a:r>
              <a:rPr lang="tr-TR" spc="-5" dirty="0" smtClean="0">
                <a:latin typeface="Arial"/>
                <a:cs typeface="Arial"/>
              </a:rPr>
              <a:t>N</a:t>
            </a:r>
            <a:r>
              <a:rPr lang="en-US" spc="-5" dirty="0" smtClean="0">
                <a:latin typeface="Arial"/>
                <a:cs typeface="Arial"/>
              </a:rPr>
              <a:t>ot only in earthquakes </a:t>
            </a:r>
            <a:r>
              <a:rPr lang="tr-TR" spc="-5" dirty="0" smtClean="0">
                <a:latin typeface="Arial"/>
                <a:cs typeface="Arial"/>
              </a:rPr>
              <a:t>but also in </a:t>
            </a:r>
            <a:r>
              <a:rPr lang="en-US" spc="-5" dirty="0" smtClean="0">
                <a:latin typeface="Arial"/>
                <a:cs typeface="Arial"/>
              </a:rPr>
              <a:t>nuclear emergencies</a:t>
            </a:r>
            <a:r>
              <a:rPr lang="tr-TR" spc="-5" dirty="0" smtClean="0">
                <a:latin typeface="Arial"/>
                <a:cs typeface="Arial"/>
              </a:rPr>
              <a:t>, </a:t>
            </a:r>
            <a:r>
              <a:rPr lang="en-US" spc="-5" dirty="0" smtClean="0">
                <a:latin typeface="Arial"/>
                <a:cs typeface="Arial"/>
              </a:rPr>
              <a:t>fires, floods, chemical spills, and other natural and man-made</a:t>
            </a:r>
            <a:r>
              <a:rPr lang="tr-TR" spc="-5" dirty="0" smtClean="0">
                <a:latin typeface="Arial"/>
                <a:cs typeface="Arial"/>
              </a:rPr>
              <a:t> </a:t>
            </a:r>
            <a:r>
              <a:rPr lang="en-US" spc="-5" dirty="0" smtClean="0">
                <a:latin typeface="Arial"/>
                <a:cs typeface="Arial"/>
              </a:rPr>
              <a:t>disasters</a:t>
            </a:r>
            <a:endParaRPr lang="tr-TR" sz="2400" spc="-7" baseline="1736" dirty="0" smtClean="0">
              <a:latin typeface="Arial"/>
              <a:cs typeface="Arial"/>
            </a:endParaRPr>
          </a:p>
        </p:txBody>
      </p:sp>
      <p:sp>
        <p:nvSpPr>
          <p:cNvPr id="9" name="Rectangle 8"/>
          <p:cNvSpPr/>
          <p:nvPr/>
        </p:nvSpPr>
        <p:spPr>
          <a:xfrm>
            <a:off x="537310" y="1511020"/>
            <a:ext cx="3198248" cy="369332"/>
          </a:xfrm>
          <a:prstGeom prst="rect">
            <a:avLst/>
          </a:prstGeom>
        </p:spPr>
        <p:txBody>
          <a:bodyPr wrap="none">
            <a:spAutoFit/>
          </a:bodyPr>
          <a:lstStyle/>
          <a:p>
            <a:r>
              <a:rPr lang="tr-TR" b="1" dirty="0">
                <a:latin typeface="Arial" panose="020B0604020202020204" pitchFamily="34" charset="0"/>
                <a:cs typeface="Arial" panose="020B0604020202020204" pitchFamily="34" charset="0"/>
              </a:rPr>
              <a:t>DARPA Robotics Challenge</a:t>
            </a:r>
            <a:endParaRPr lang="en-US"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5"/>
          <a:stretch>
            <a:fillRect/>
          </a:stretch>
        </p:blipFill>
        <p:spPr>
          <a:xfrm>
            <a:off x="7086193" y="1103948"/>
            <a:ext cx="4648607" cy="3077527"/>
          </a:xfrm>
          <a:prstGeom prst="rect">
            <a:avLst/>
          </a:prstGeom>
        </p:spPr>
      </p:pic>
    </p:spTree>
    <p:extLst>
      <p:ext uri="{BB962C8B-B14F-4D97-AF65-F5344CB8AC3E}">
        <p14:creationId xmlns:p14="http://schemas.microsoft.com/office/powerpoint/2010/main" val="27382430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347268" y="419811"/>
            <a:ext cx="11387532" cy="321242"/>
          </a:xfrm>
          <a:prstGeom prst="rect">
            <a:avLst/>
          </a:prstGeom>
        </p:spPr>
        <p:txBody>
          <a:bodyPr vert="horz" wrap="square" lIns="0" tIns="13335" rIns="0" bIns="0" rtlCol="0">
            <a:spAutoFit/>
          </a:bodyPr>
          <a:lstStyle/>
          <a:p>
            <a:pPr marL="12700">
              <a:lnSpc>
                <a:spcPct val="100000"/>
              </a:lnSpc>
              <a:spcBef>
                <a:spcPts val="105"/>
              </a:spcBef>
            </a:pPr>
            <a:r>
              <a:rPr lang="en-US" dirty="0"/>
              <a:t>Future of Mobile Robotics in Disaster Scenarios</a:t>
            </a:r>
          </a:p>
        </p:txBody>
      </p:sp>
      <p:sp>
        <p:nvSpPr>
          <p:cNvPr id="18" name="object 18"/>
          <p:cNvSpPr txBox="1"/>
          <p:nvPr/>
        </p:nvSpPr>
        <p:spPr>
          <a:xfrm>
            <a:off x="322173" y="6224276"/>
            <a:ext cx="973227" cy="140423"/>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lang="tr-TR" sz="900" spc="-5">
                <a:solidFill>
                  <a:srgbClr val="00539F"/>
                </a:solidFill>
                <a:latin typeface="Arial"/>
                <a:cs typeface="Arial"/>
              </a:rPr>
              <a:pPr marL="38100">
                <a:lnSpc>
                  <a:spcPct val="100000"/>
                </a:lnSpc>
                <a:spcBef>
                  <a:spcPts val="15"/>
                </a:spcBef>
              </a:pPr>
              <a:t>23</a:t>
            </a:fld>
            <a:endParaRPr sz="900" dirty="0">
              <a:latin typeface="Arial"/>
              <a:cs typeface="Arial"/>
            </a:endParaRPr>
          </a:p>
        </p:txBody>
      </p:sp>
      <p:sp>
        <p:nvSpPr>
          <p:cNvPr id="19" name="object 19"/>
          <p:cNvSpPr txBox="1"/>
          <p:nvPr/>
        </p:nvSpPr>
        <p:spPr>
          <a:xfrm>
            <a:off x="1182725" y="6224276"/>
            <a:ext cx="4726940" cy="427990"/>
          </a:xfrm>
          <a:prstGeom prst="rect">
            <a:avLst/>
          </a:prstGeom>
        </p:spPr>
        <p:txBody>
          <a:bodyPr vert="horz" wrap="square" lIns="0" tIns="1905" rIns="0" bIns="0" rtlCol="0">
            <a:spAutoFit/>
          </a:bodyPr>
          <a:lstStyle/>
          <a:p>
            <a:pPr marL="12700" marR="5080">
              <a:lnSpc>
                <a:spcPct val="100000"/>
              </a:lnSpc>
              <a:spcBef>
                <a:spcPts val="15"/>
              </a:spcBef>
            </a:pPr>
            <a:r>
              <a:rPr lang="en-US" sz="900" dirty="0" smtClean="0">
                <a:solidFill>
                  <a:srgbClr val="00539F"/>
                </a:solidFill>
                <a:latin typeface="Arial"/>
                <a:cs typeface="Arial"/>
              </a:rPr>
              <a:t>Seminar: Mobile Robotics in Disaster Scenarios | </a:t>
            </a:r>
            <a:r>
              <a:rPr lang="en-US" sz="900" spc="-5" dirty="0" smtClean="0">
                <a:solidFill>
                  <a:srgbClr val="00539F"/>
                </a:solidFill>
                <a:latin typeface="Arial"/>
                <a:cs typeface="Arial"/>
              </a:rPr>
              <a:t>07.07.2021 </a:t>
            </a:r>
          </a:p>
          <a:p>
            <a:pPr marL="12700" marR="5080">
              <a:lnSpc>
                <a:spcPct val="100000"/>
              </a:lnSpc>
              <a:spcBef>
                <a:spcPts val="15"/>
              </a:spcBef>
            </a:pPr>
            <a:r>
              <a:rPr lang="en-US" sz="900" spc="-235" dirty="0" smtClean="0">
                <a:solidFill>
                  <a:srgbClr val="00539F"/>
                </a:solidFill>
                <a:latin typeface="Arial"/>
                <a:cs typeface="Arial"/>
              </a:rPr>
              <a:t> </a:t>
            </a:r>
            <a:r>
              <a:rPr lang="en-US" sz="900" dirty="0" smtClean="0">
                <a:solidFill>
                  <a:srgbClr val="00539F"/>
                </a:solidFill>
                <a:latin typeface="Arial"/>
                <a:cs typeface="Arial"/>
              </a:rPr>
              <a:t>Institute</a:t>
            </a:r>
            <a:r>
              <a:rPr lang="en-US" sz="900" spc="-25" dirty="0" smtClean="0">
                <a:solidFill>
                  <a:srgbClr val="00539F"/>
                </a:solidFill>
                <a:latin typeface="Arial"/>
                <a:cs typeface="Arial"/>
              </a:rPr>
              <a:t> </a:t>
            </a:r>
            <a:r>
              <a:rPr lang="en-US" sz="900" dirty="0" smtClean="0">
                <a:solidFill>
                  <a:srgbClr val="00539F"/>
                </a:solidFill>
                <a:latin typeface="Arial"/>
                <a:cs typeface="Arial"/>
              </a:rPr>
              <a:t>for </a:t>
            </a:r>
            <a:r>
              <a:rPr lang="en-US" sz="900" spc="-5" dirty="0" smtClean="0">
                <a:solidFill>
                  <a:srgbClr val="00539F"/>
                </a:solidFill>
                <a:latin typeface="Arial"/>
                <a:cs typeface="Arial"/>
              </a:rPr>
              <a:t>Man-Machine</a:t>
            </a:r>
            <a:r>
              <a:rPr lang="en-US" sz="900" spc="5" dirty="0" smtClean="0">
                <a:solidFill>
                  <a:srgbClr val="00539F"/>
                </a:solidFill>
                <a:latin typeface="Arial"/>
                <a:cs typeface="Arial"/>
              </a:rPr>
              <a:t> </a:t>
            </a:r>
            <a:r>
              <a:rPr lang="en-US" sz="900" dirty="0" smtClean="0">
                <a:solidFill>
                  <a:srgbClr val="00539F"/>
                </a:solidFill>
                <a:latin typeface="Arial"/>
                <a:cs typeface="Arial"/>
              </a:rPr>
              <a:t>Interaction</a:t>
            </a:r>
            <a:r>
              <a:rPr lang="en-US" sz="900" spc="-35" dirty="0" smtClean="0">
                <a:solidFill>
                  <a:srgbClr val="00539F"/>
                </a:solidFill>
                <a:latin typeface="Arial"/>
                <a:cs typeface="Arial"/>
              </a:rPr>
              <a:t> </a:t>
            </a:r>
            <a:r>
              <a:rPr lang="en-US" sz="900" dirty="0" smtClean="0">
                <a:solidFill>
                  <a:srgbClr val="00539F"/>
                </a:solidFill>
                <a:latin typeface="Arial"/>
                <a:cs typeface="Arial"/>
              </a:rPr>
              <a:t>|</a:t>
            </a:r>
            <a:r>
              <a:rPr lang="en-US" sz="900" spc="-5" dirty="0" smtClean="0">
                <a:solidFill>
                  <a:srgbClr val="00539F"/>
                </a:solidFill>
                <a:latin typeface="Arial"/>
                <a:cs typeface="Arial"/>
              </a:rPr>
              <a:t> </a:t>
            </a:r>
            <a:r>
              <a:rPr lang="en-US" sz="900" spc="-5" dirty="0" smtClean="0">
                <a:solidFill>
                  <a:srgbClr val="00539F"/>
                </a:solidFill>
                <a:latin typeface="Arial"/>
                <a:cs typeface="Arial"/>
                <a:hlinkClick r:id="rId3"/>
              </a:rPr>
              <a:t>www.mmi.rwth-aachen.de</a:t>
            </a:r>
            <a:endParaRPr lang="en-US" sz="900" dirty="0" smtClean="0">
              <a:latin typeface="Arial"/>
              <a:cs typeface="Arial"/>
            </a:endParaRPr>
          </a:p>
          <a:p>
            <a:pPr marL="12700">
              <a:lnSpc>
                <a:spcPct val="100000"/>
              </a:lnSpc>
            </a:pPr>
            <a:r>
              <a:rPr lang="en-US" sz="900" spc="-5" dirty="0" smtClean="0">
                <a:solidFill>
                  <a:srgbClr val="00539F"/>
                </a:solidFill>
                <a:latin typeface="Arial"/>
                <a:cs typeface="Arial"/>
              </a:rPr>
              <a:t>O</a:t>
            </a:r>
            <a:r>
              <a:rPr lang="tr-TR" sz="900" spc="-5" dirty="0" smtClean="0">
                <a:solidFill>
                  <a:srgbClr val="00539F"/>
                </a:solidFill>
                <a:latin typeface="Arial"/>
                <a:cs typeface="Arial"/>
              </a:rPr>
              <a:t>g</a:t>
            </a:r>
            <a:r>
              <a:rPr lang="en-US" sz="900" spc="-5" dirty="0" smtClean="0">
                <a:solidFill>
                  <a:srgbClr val="00539F"/>
                </a:solidFill>
                <a:latin typeface="Arial"/>
                <a:cs typeface="Arial"/>
              </a:rPr>
              <a:t>uz </a:t>
            </a:r>
            <a:r>
              <a:rPr lang="en-US" sz="900" spc="-5" dirty="0" smtClean="0">
                <a:solidFill>
                  <a:srgbClr val="00539F"/>
                </a:solidFill>
                <a:latin typeface="Arial"/>
                <a:cs typeface="Arial"/>
              </a:rPr>
              <a:t>Altan </a:t>
            </a:r>
            <a:r>
              <a:rPr lang="en-US" sz="900" dirty="0" smtClean="0">
                <a:solidFill>
                  <a:srgbClr val="00539F"/>
                </a:solidFill>
                <a:latin typeface="Arial"/>
                <a:cs typeface="Arial"/>
              </a:rPr>
              <a:t>|</a:t>
            </a:r>
            <a:r>
              <a:rPr lang="en-US" sz="900" spc="20" dirty="0" smtClean="0">
                <a:solidFill>
                  <a:srgbClr val="00539F"/>
                </a:solidFill>
                <a:latin typeface="Arial"/>
                <a:cs typeface="Arial"/>
              </a:rPr>
              <a:t> </a:t>
            </a:r>
            <a:r>
              <a:rPr lang="en-US" sz="900" spc="-5" dirty="0" smtClean="0">
                <a:solidFill>
                  <a:srgbClr val="00539F"/>
                </a:solidFill>
                <a:latin typeface="Arial"/>
                <a:cs typeface="Arial"/>
                <a:hlinkClick r:id="rId4"/>
              </a:rPr>
              <a:t>ouz.altan@rwth-aachen.de</a:t>
            </a:r>
            <a:endParaRPr lang="en-US" sz="900" dirty="0">
              <a:latin typeface="Arial"/>
              <a:cs typeface="Arial"/>
            </a:endParaRPr>
          </a:p>
        </p:txBody>
      </p:sp>
      <p:sp>
        <p:nvSpPr>
          <p:cNvPr id="20" name="Text Placeholder 3"/>
          <p:cNvSpPr>
            <a:spLocks noGrp="1"/>
          </p:cNvSpPr>
          <p:nvPr>
            <p:ph type="body" sz="quarter" idx="4294967295"/>
          </p:nvPr>
        </p:nvSpPr>
        <p:spPr>
          <a:xfrm>
            <a:off x="411390" y="1103948"/>
            <a:ext cx="11484000" cy="307777"/>
          </a:xfrm>
          <a:prstGeom prst="rect">
            <a:avLst/>
          </a:prstGeom>
        </p:spPr>
        <p:txBody>
          <a:bodyPr/>
          <a:lstStyle/>
          <a:p>
            <a:r>
              <a:rPr lang="en-US" sz="2000" b="1" dirty="0">
                <a:latin typeface="Arial" panose="020B0604020202020204" pitchFamily="34" charset="0"/>
                <a:cs typeface="Arial" panose="020B0604020202020204" pitchFamily="34" charset="0"/>
              </a:rPr>
              <a:t>Trending Research Topics and Future Solutions</a:t>
            </a:r>
            <a:endParaRPr lang="tr-TR" sz="2000" b="1" dirty="0">
              <a:latin typeface="Arial" panose="020B0604020202020204" pitchFamily="34" charset="0"/>
              <a:cs typeface="Arial" panose="020B0604020202020204" pitchFamily="34" charset="0"/>
            </a:endParaRPr>
          </a:p>
        </p:txBody>
      </p:sp>
      <p:sp>
        <p:nvSpPr>
          <p:cNvPr id="21" name="Rectangle 20"/>
          <p:cNvSpPr/>
          <p:nvPr/>
        </p:nvSpPr>
        <p:spPr>
          <a:xfrm>
            <a:off x="398690" y="1604487"/>
            <a:ext cx="8669110" cy="369332"/>
          </a:xfrm>
          <a:prstGeom prst="rect">
            <a:avLst/>
          </a:prstGeom>
        </p:spPr>
        <p:txBody>
          <a:bodyPr wrap="square">
            <a:spAutoFit/>
          </a:bodyPr>
          <a:lstStyle/>
          <a:p>
            <a:endParaRPr lang="tr-TR" dirty="0">
              <a:latin typeface="Arial" panose="020B0604020202020204" pitchFamily="34" charset="0"/>
              <a:cs typeface="Arial" panose="020B0604020202020204" pitchFamily="34" charset="0"/>
            </a:endParaRPr>
          </a:p>
        </p:txBody>
      </p:sp>
      <p:sp>
        <p:nvSpPr>
          <p:cNvPr id="15" name="object 2"/>
          <p:cNvSpPr txBox="1"/>
          <p:nvPr/>
        </p:nvSpPr>
        <p:spPr>
          <a:xfrm>
            <a:off x="609600" y="1592475"/>
            <a:ext cx="6477000" cy="1413849"/>
          </a:xfrm>
          <a:prstGeom prst="rect">
            <a:avLst/>
          </a:prstGeom>
        </p:spPr>
        <p:txBody>
          <a:bodyPr vert="horz" wrap="square" lIns="0" tIns="13335" rIns="0" bIns="0" rtlCol="0">
            <a:spAutoFit/>
          </a:bodyPr>
          <a:lstStyle/>
          <a:p>
            <a:pPr marL="228600" indent="-216535" algn="just">
              <a:spcBef>
                <a:spcPts val="100"/>
              </a:spcBef>
              <a:buClr>
                <a:srgbClr val="00539F"/>
              </a:buClr>
              <a:buFont typeface="Arial"/>
              <a:buChar char="•"/>
              <a:tabLst>
                <a:tab pos="228600" algn="l"/>
                <a:tab pos="229235" algn="l"/>
              </a:tabLst>
            </a:pPr>
            <a:r>
              <a:rPr lang="tr-TR" b="1" spc="-5" dirty="0" smtClean="0">
                <a:latin typeface="Arial"/>
                <a:cs typeface="Arial"/>
              </a:rPr>
              <a:t>Sensors</a:t>
            </a:r>
            <a:endParaRPr lang="en-US" b="1" spc="-5" dirty="0" smtClean="0">
              <a:latin typeface="Arial"/>
              <a:cs typeface="Arial"/>
            </a:endParaRPr>
          </a:p>
          <a:p>
            <a:pPr marL="443865" lvl="1" indent="-215900" algn="just">
              <a:lnSpc>
                <a:spcPct val="100000"/>
              </a:lnSpc>
              <a:spcBef>
                <a:spcPts val="1040"/>
              </a:spcBef>
              <a:buClr>
                <a:srgbClr val="00539F"/>
              </a:buClr>
              <a:buFont typeface="Symbol"/>
              <a:buChar char=""/>
              <a:tabLst>
                <a:tab pos="444500" algn="l"/>
              </a:tabLst>
            </a:pPr>
            <a:r>
              <a:rPr lang="tr-TR" sz="2400" spc="-7" baseline="1736" dirty="0" smtClean="0">
                <a:latin typeface="Arial"/>
                <a:cs typeface="Arial"/>
              </a:rPr>
              <a:t>D</a:t>
            </a:r>
            <a:r>
              <a:rPr lang="en-US" sz="2400" spc="-7" baseline="1736" dirty="0" smtClean="0">
                <a:latin typeface="Arial"/>
                <a:cs typeface="Arial"/>
              </a:rPr>
              <a:t>eveloping </a:t>
            </a:r>
            <a:r>
              <a:rPr lang="en-US" sz="2400" spc="-7" baseline="1736" dirty="0">
                <a:latin typeface="Arial"/>
                <a:cs typeface="Arial"/>
              </a:rPr>
              <a:t>compact and </a:t>
            </a:r>
            <a:r>
              <a:rPr lang="en-US" sz="2400" spc="-7" baseline="1736" dirty="0" smtClean="0">
                <a:latin typeface="Arial"/>
                <a:cs typeface="Arial"/>
              </a:rPr>
              <a:t>durable</a:t>
            </a:r>
            <a:r>
              <a:rPr lang="tr-TR" sz="2400" spc="-7" baseline="1736" dirty="0" smtClean="0">
                <a:latin typeface="Arial"/>
                <a:cs typeface="Arial"/>
              </a:rPr>
              <a:t> sensors</a:t>
            </a:r>
            <a:endParaRPr lang="en-US" sz="2400" spc="-7" baseline="1736" dirty="0">
              <a:latin typeface="Arial"/>
              <a:cs typeface="Arial"/>
            </a:endParaRPr>
          </a:p>
          <a:p>
            <a:pPr marL="443865" lvl="1" indent="-215900" algn="just">
              <a:lnSpc>
                <a:spcPct val="100000"/>
              </a:lnSpc>
              <a:spcBef>
                <a:spcPts val="1040"/>
              </a:spcBef>
              <a:buClr>
                <a:srgbClr val="00539F"/>
              </a:buClr>
              <a:buFont typeface="Symbol"/>
              <a:buChar char=""/>
              <a:tabLst>
                <a:tab pos="444500" algn="l"/>
              </a:tabLst>
            </a:pPr>
            <a:r>
              <a:rPr lang="en-US" sz="2400" spc="-7" baseline="1736" dirty="0" smtClean="0">
                <a:latin typeface="Arial"/>
                <a:cs typeface="Arial"/>
              </a:rPr>
              <a:t>Sensing </a:t>
            </a:r>
            <a:r>
              <a:rPr lang="en-US" sz="2400" spc="-7" baseline="1736" dirty="0">
                <a:latin typeface="Arial"/>
                <a:cs typeface="Arial"/>
              </a:rPr>
              <a:t>algorithms and valuable data generation</a:t>
            </a:r>
          </a:p>
          <a:p>
            <a:pPr marL="443865" lvl="1" indent="-215900">
              <a:lnSpc>
                <a:spcPct val="100000"/>
              </a:lnSpc>
              <a:spcBef>
                <a:spcPts val="1040"/>
              </a:spcBef>
              <a:buClr>
                <a:srgbClr val="00539F"/>
              </a:buClr>
              <a:buFont typeface="Symbol"/>
              <a:buChar char=""/>
              <a:tabLst>
                <a:tab pos="444500" algn="l"/>
              </a:tabLst>
            </a:pPr>
            <a:endParaRPr lang="tr-TR" sz="2400" spc="-7" baseline="1736" dirty="0" smtClean="0">
              <a:latin typeface="Arial"/>
              <a:cs typeface="Arial"/>
            </a:endParaRPr>
          </a:p>
        </p:txBody>
      </p:sp>
      <p:sp>
        <p:nvSpPr>
          <p:cNvPr id="9" name="object 2"/>
          <p:cNvSpPr txBox="1"/>
          <p:nvPr/>
        </p:nvSpPr>
        <p:spPr>
          <a:xfrm>
            <a:off x="607243" y="2784206"/>
            <a:ext cx="6477000" cy="1039387"/>
          </a:xfrm>
          <a:prstGeom prst="rect">
            <a:avLst/>
          </a:prstGeom>
        </p:spPr>
        <p:txBody>
          <a:bodyPr vert="horz" wrap="square" lIns="0" tIns="13335" rIns="0" bIns="0" rtlCol="0">
            <a:spAutoFit/>
          </a:bodyPr>
          <a:lstStyle/>
          <a:p>
            <a:pPr marL="228600" indent="-216535" algn="just">
              <a:spcBef>
                <a:spcPts val="100"/>
              </a:spcBef>
              <a:buClr>
                <a:srgbClr val="00539F"/>
              </a:buClr>
              <a:buFont typeface="Arial"/>
              <a:buChar char="•"/>
              <a:tabLst>
                <a:tab pos="228600" algn="l"/>
                <a:tab pos="229235" algn="l"/>
              </a:tabLst>
            </a:pPr>
            <a:r>
              <a:rPr lang="tr-TR" b="1" spc="-5" dirty="0">
                <a:latin typeface="Arial"/>
                <a:cs typeface="Arial"/>
              </a:rPr>
              <a:t>Mapping, Localization </a:t>
            </a:r>
            <a:r>
              <a:rPr lang="tr-TR" b="1" spc="-5" dirty="0" smtClean="0">
                <a:latin typeface="Arial"/>
                <a:cs typeface="Arial"/>
              </a:rPr>
              <a:t>and </a:t>
            </a:r>
            <a:r>
              <a:rPr lang="tr-TR" b="1" dirty="0">
                <a:latin typeface="Arial" panose="020B0604020202020204" pitchFamily="34" charset="0"/>
                <a:cs typeface="Arial" panose="020B0604020202020204" pitchFamily="34" charset="0"/>
              </a:rPr>
              <a:t>Vision</a:t>
            </a:r>
            <a:endParaRPr lang="tr-TR" sz="2400" b="1" spc="-7" baseline="1736" dirty="0" smtClean="0">
              <a:latin typeface="Arial" panose="020B0604020202020204" pitchFamily="34" charset="0"/>
              <a:cs typeface="Arial" panose="020B0604020202020204" pitchFamily="34" charset="0"/>
            </a:endParaRPr>
          </a:p>
          <a:p>
            <a:pPr marL="443865" lvl="1" indent="-215900" algn="just">
              <a:lnSpc>
                <a:spcPct val="100000"/>
              </a:lnSpc>
              <a:spcBef>
                <a:spcPts val="1040"/>
              </a:spcBef>
              <a:buClr>
                <a:srgbClr val="00539F"/>
              </a:buClr>
              <a:buFont typeface="Symbol"/>
              <a:buChar char=""/>
              <a:tabLst>
                <a:tab pos="444500" algn="l"/>
              </a:tabLst>
            </a:pPr>
            <a:r>
              <a:rPr lang="tr-TR" sz="2400" spc="-7" baseline="1736" dirty="0" smtClean="0">
                <a:latin typeface="Arial"/>
                <a:cs typeface="Arial"/>
              </a:rPr>
              <a:t>T</a:t>
            </a:r>
            <a:r>
              <a:rPr lang="en-US" sz="2400" spc="-7" baseline="1736" dirty="0" smtClean="0">
                <a:latin typeface="Arial"/>
                <a:cs typeface="Arial"/>
              </a:rPr>
              <a:t>hree-dimensional </a:t>
            </a:r>
            <a:r>
              <a:rPr lang="en-US" sz="2400" spc="-7" baseline="1736" dirty="0">
                <a:latin typeface="Arial"/>
                <a:cs typeface="Arial"/>
              </a:rPr>
              <a:t>(3-D) simultaneous localization and </a:t>
            </a:r>
            <a:r>
              <a:rPr lang="en-US" sz="2400" spc="-7" baseline="1736" dirty="0" smtClean="0">
                <a:latin typeface="Arial"/>
                <a:cs typeface="Arial"/>
              </a:rPr>
              <a:t>mapping</a:t>
            </a:r>
            <a:endParaRPr lang="en-US" sz="2400" spc="-7" baseline="1736" dirty="0">
              <a:latin typeface="Arial"/>
              <a:cs typeface="Arial"/>
            </a:endParaRPr>
          </a:p>
          <a:p>
            <a:pPr marL="443865" lvl="1" indent="-215900">
              <a:lnSpc>
                <a:spcPct val="100000"/>
              </a:lnSpc>
              <a:spcBef>
                <a:spcPts val="1040"/>
              </a:spcBef>
              <a:buClr>
                <a:srgbClr val="00539F"/>
              </a:buClr>
              <a:buFont typeface="Symbol"/>
              <a:buChar char=""/>
              <a:tabLst>
                <a:tab pos="444500" algn="l"/>
              </a:tabLst>
            </a:pPr>
            <a:endParaRPr lang="tr-TR" sz="2400" spc="-7" baseline="1736" dirty="0" smtClean="0">
              <a:latin typeface="Arial"/>
              <a:cs typeface="Arial"/>
            </a:endParaRPr>
          </a:p>
        </p:txBody>
      </p:sp>
      <p:sp>
        <p:nvSpPr>
          <p:cNvPr id="12" name="object 2"/>
          <p:cNvSpPr txBox="1"/>
          <p:nvPr/>
        </p:nvSpPr>
        <p:spPr>
          <a:xfrm>
            <a:off x="607243" y="3687870"/>
            <a:ext cx="6477000" cy="911147"/>
          </a:xfrm>
          <a:prstGeom prst="rect">
            <a:avLst/>
          </a:prstGeom>
        </p:spPr>
        <p:txBody>
          <a:bodyPr vert="horz" wrap="square" lIns="0" tIns="13335" rIns="0" bIns="0" rtlCol="0">
            <a:spAutoFit/>
          </a:bodyPr>
          <a:lstStyle/>
          <a:p>
            <a:pPr marL="228600" indent="-216535" algn="just">
              <a:spcBef>
                <a:spcPts val="100"/>
              </a:spcBef>
              <a:buClr>
                <a:srgbClr val="00539F"/>
              </a:buClr>
              <a:buFont typeface="Arial"/>
              <a:buChar char="•"/>
              <a:tabLst>
                <a:tab pos="228600" algn="l"/>
                <a:tab pos="229235" algn="l"/>
              </a:tabLst>
            </a:pPr>
            <a:r>
              <a:rPr lang="en-US" b="1" spc="-5" dirty="0">
                <a:latin typeface="Arial"/>
                <a:cs typeface="Arial"/>
              </a:rPr>
              <a:t>Mechanical Design, Mobility and </a:t>
            </a:r>
            <a:r>
              <a:rPr lang="en-US" b="1" spc="-5" dirty="0" smtClean="0">
                <a:latin typeface="Arial"/>
                <a:cs typeface="Arial"/>
              </a:rPr>
              <a:t>Controllers</a:t>
            </a:r>
            <a:endParaRPr lang="en-US" sz="2400" b="1" spc="-7" baseline="1736" dirty="0" smtClean="0">
              <a:latin typeface="Arial"/>
              <a:cs typeface="Arial"/>
            </a:endParaRPr>
          </a:p>
          <a:p>
            <a:pPr marL="443865" lvl="1" indent="-215900" algn="just">
              <a:lnSpc>
                <a:spcPct val="100000"/>
              </a:lnSpc>
              <a:spcBef>
                <a:spcPts val="1040"/>
              </a:spcBef>
              <a:buClr>
                <a:srgbClr val="00539F"/>
              </a:buClr>
              <a:buFont typeface="Symbol"/>
              <a:buChar char=""/>
              <a:tabLst>
                <a:tab pos="444500" algn="l"/>
              </a:tabLst>
            </a:pPr>
            <a:r>
              <a:rPr lang="en-US" sz="2400" spc="-7" baseline="1736" dirty="0" smtClean="0">
                <a:latin typeface="Arial"/>
                <a:cs typeface="Arial"/>
              </a:rPr>
              <a:t>Fuzzy</a:t>
            </a:r>
            <a:r>
              <a:rPr lang="tr-TR" sz="2400" spc="-7" baseline="1736" dirty="0" smtClean="0">
                <a:latin typeface="Arial"/>
                <a:cs typeface="Arial"/>
              </a:rPr>
              <a:t> </a:t>
            </a:r>
            <a:r>
              <a:rPr lang="en-US" sz="2400" spc="-7" baseline="1736" dirty="0" smtClean="0">
                <a:latin typeface="Arial"/>
                <a:cs typeface="Arial"/>
              </a:rPr>
              <a:t>logic controllers and deep learning powered neural controllers</a:t>
            </a:r>
            <a:endParaRPr lang="tr-TR" sz="2400" spc="-7" baseline="1736" dirty="0" smtClean="0">
              <a:latin typeface="Arial"/>
              <a:cs typeface="Arial"/>
            </a:endParaRPr>
          </a:p>
        </p:txBody>
      </p:sp>
      <p:pic>
        <p:nvPicPr>
          <p:cNvPr id="2" name="Picture 1"/>
          <p:cNvPicPr>
            <a:picLocks noChangeAspect="1"/>
          </p:cNvPicPr>
          <p:nvPr/>
        </p:nvPicPr>
        <p:blipFill>
          <a:blip r:embed="rId5"/>
          <a:stretch>
            <a:fillRect/>
          </a:stretch>
        </p:blipFill>
        <p:spPr>
          <a:xfrm>
            <a:off x="7884302" y="1592475"/>
            <a:ext cx="4011088" cy="3047939"/>
          </a:xfrm>
          <a:prstGeom prst="rect">
            <a:avLst/>
          </a:prstGeom>
        </p:spPr>
      </p:pic>
      <p:sp>
        <p:nvSpPr>
          <p:cNvPr id="11" name="Rectangle 10"/>
          <p:cNvSpPr/>
          <p:nvPr/>
        </p:nvSpPr>
        <p:spPr>
          <a:xfrm>
            <a:off x="11201400" y="4148156"/>
            <a:ext cx="395621" cy="307777"/>
          </a:xfrm>
          <a:prstGeom prst="rect">
            <a:avLst/>
          </a:prstGeom>
        </p:spPr>
        <p:txBody>
          <a:bodyPr wrap="none">
            <a:spAutoFit/>
          </a:bodyPr>
          <a:lstStyle/>
          <a:p>
            <a:pPr marL="12065">
              <a:lnSpc>
                <a:spcPct val="100000"/>
              </a:lnSpc>
              <a:spcBef>
                <a:spcPts val="1805"/>
              </a:spcBef>
              <a:buClr>
                <a:srgbClr val="00539F"/>
              </a:buClr>
              <a:tabLst>
                <a:tab pos="228600" algn="l"/>
                <a:tab pos="229235" algn="l"/>
              </a:tabLst>
            </a:pPr>
            <a:r>
              <a:rPr lang="tr-TR" sz="1400" dirty="0" smtClean="0">
                <a:latin typeface="Arial"/>
                <a:cs typeface="Arial"/>
              </a:rPr>
              <a:t>[6]</a:t>
            </a:r>
            <a:endParaRPr lang="tr-TR" sz="1400" dirty="0">
              <a:latin typeface="Arial"/>
              <a:cs typeface="Arial"/>
            </a:endParaRPr>
          </a:p>
        </p:txBody>
      </p:sp>
    </p:spTree>
    <p:extLst>
      <p:ext uri="{BB962C8B-B14F-4D97-AF65-F5344CB8AC3E}">
        <p14:creationId xmlns:p14="http://schemas.microsoft.com/office/powerpoint/2010/main" val="8847068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347268" y="419811"/>
            <a:ext cx="11387532" cy="321242"/>
          </a:xfrm>
          <a:prstGeom prst="rect">
            <a:avLst/>
          </a:prstGeom>
        </p:spPr>
        <p:txBody>
          <a:bodyPr vert="horz" wrap="square" lIns="0" tIns="13335" rIns="0" bIns="0" rtlCol="0">
            <a:spAutoFit/>
          </a:bodyPr>
          <a:lstStyle/>
          <a:p>
            <a:pPr marL="12700">
              <a:lnSpc>
                <a:spcPct val="100000"/>
              </a:lnSpc>
              <a:spcBef>
                <a:spcPts val="105"/>
              </a:spcBef>
            </a:pPr>
            <a:r>
              <a:rPr lang="en-US" dirty="0"/>
              <a:t>Future of Mobile Robotics in Disaster Scenarios</a:t>
            </a:r>
          </a:p>
        </p:txBody>
      </p:sp>
      <p:sp>
        <p:nvSpPr>
          <p:cNvPr id="18" name="object 18"/>
          <p:cNvSpPr txBox="1"/>
          <p:nvPr/>
        </p:nvSpPr>
        <p:spPr>
          <a:xfrm>
            <a:off x="322173" y="6224276"/>
            <a:ext cx="973227" cy="140423"/>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lang="tr-TR" sz="900" spc="-5">
                <a:solidFill>
                  <a:srgbClr val="00539F"/>
                </a:solidFill>
                <a:latin typeface="Arial"/>
                <a:cs typeface="Arial"/>
              </a:rPr>
              <a:pPr marL="38100">
                <a:lnSpc>
                  <a:spcPct val="100000"/>
                </a:lnSpc>
                <a:spcBef>
                  <a:spcPts val="15"/>
                </a:spcBef>
              </a:pPr>
              <a:t>24</a:t>
            </a:fld>
            <a:endParaRPr sz="900" dirty="0">
              <a:latin typeface="Arial"/>
              <a:cs typeface="Arial"/>
            </a:endParaRPr>
          </a:p>
        </p:txBody>
      </p:sp>
      <p:sp>
        <p:nvSpPr>
          <p:cNvPr id="19" name="object 19"/>
          <p:cNvSpPr txBox="1"/>
          <p:nvPr/>
        </p:nvSpPr>
        <p:spPr>
          <a:xfrm>
            <a:off x="1182725" y="6224276"/>
            <a:ext cx="4726940" cy="427990"/>
          </a:xfrm>
          <a:prstGeom prst="rect">
            <a:avLst/>
          </a:prstGeom>
        </p:spPr>
        <p:txBody>
          <a:bodyPr vert="horz" wrap="square" lIns="0" tIns="1905" rIns="0" bIns="0" rtlCol="0">
            <a:spAutoFit/>
          </a:bodyPr>
          <a:lstStyle/>
          <a:p>
            <a:pPr marL="12700" marR="5080">
              <a:lnSpc>
                <a:spcPct val="100000"/>
              </a:lnSpc>
              <a:spcBef>
                <a:spcPts val="15"/>
              </a:spcBef>
            </a:pPr>
            <a:r>
              <a:rPr lang="en-US" sz="900" dirty="0" smtClean="0">
                <a:solidFill>
                  <a:srgbClr val="00539F"/>
                </a:solidFill>
                <a:latin typeface="Arial"/>
                <a:cs typeface="Arial"/>
              </a:rPr>
              <a:t>Seminar: Mobile Robotics in Disaster Scenarios | </a:t>
            </a:r>
            <a:r>
              <a:rPr lang="en-US" sz="900" spc="-5" dirty="0" smtClean="0">
                <a:solidFill>
                  <a:srgbClr val="00539F"/>
                </a:solidFill>
                <a:latin typeface="Arial"/>
                <a:cs typeface="Arial"/>
              </a:rPr>
              <a:t>07.07.2021 </a:t>
            </a:r>
          </a:p>
          <a:p>
            <a:pPr marL="12700" marR="5080">
              <a:lnSpc>
                <a:spcPct val="100000"/>
              </a:lnSpc>
              <a:spcBef>
                <a:spcPts val="15"/>
              </a:spcBef>
            </a:pPr>
            <a:r>
              <a:rPr lang="en-US" sz="900" spc="-235" dirty="0" smtClean="0">
                <a:solidFill>
                  <a:srgbClr val="00539F"/>
                </a:solidFill>
                <a:latin typeface="Arial"/>
                <a:cs typeface="Arial"/>
              </a:rPr>
              <a:t> </a:t>
            </a:r>
            <a:r>
              <a:rPr lang="en-US" sz="900" dirty="0" smtClean="0">
                <a:solidFill>
                  <a:srgbClr val="00539F"/>
                </a:solidFill>
                <a:latin typeface="Arial"/>
                <a:cs typeface="Arial"/>
              </a:rPr>
              <a:t>Institute</a:t>
            </a:r>
            <a:r>
              <a:rPr lang="en-US" sz="900" spc="-25" dirty="0" smtClean="0">
                <a:solidFill>
                  <a:srgbClr val="00539F"/>
                </a:solidFill>
                <a:latin typeface="Arial"/>
                <a:cs typeface="Arial"/>
              </a:rPr>
              <a:t> </a:t>
            </a:r>
            <a:r>
              <a:rPr lang="en-US" sz="900" dirty="0" smtClean="0">
                <a:solidFill>
                  <a:srgbClr val="00539F"/>
                </a:solidFill>
                <a:latin typeface="Arial"/>
                <a:cs typeface="Arial"/>
              </a:rPr>
              <a:t>for </a:t>
            </a:r>
            <a:r>
              <a:rPr lang="en-US" sz="900" spc="-5" dirty="0" smtClean="0">
                <a:solidFill>
                  <a:srgbClr val="00539F"/>
                </a:solidFill>
                <a:latin typeface="Arial"/>
                <a:cs typeface="Arial"/>
              </a:rPr>
              <a:t>Man-Machine</a:t>
            </a:r>
            <a:r>
              <a:rPr lang="en-US" sz="900" spc="5" dirty="0" smtClean="0">
                <a:solidFill>
                  <a:srgbClr val="00539F"/>
                </a:solidFill>
                <a:latin typeface="Arial"/>
                <a:cs typeface="Arial"/>
              </a:rPr>
              <a:t> </a:t>
            </a:r>
            <a:r>
              <a:rPr lang="en-US" sz="900" dirty="0" smtClean="0">
                <a:solidFill>
                  <a:srgbClr val="00539F"/>
                </a:solidFill>
                <a:latin typeface="Arial"/>
                <a:cs typeface="Arial"/>
              </a:rPr>
              <a:t>Interaction</a:t>
            </a:r>
            <a:r>
              <a:rPr lang="en-US" sz="900" spc="-35" dirty="0" smtClean="0">
                <a:solidFill>
                  <a:srgbClr val="00539F"/>
                </a:solidFill>
                <a:latin typeface="Arial"/>
                <a:cs typeface="Arial"/>
              </a:rPr>
              <a:t> </a:t>
            </a:r>
            <a:r>
              <a:rPr lang="en-US" sz="900" dirty="0" smtClean="0">
                <a:solidFill>
                  <a:srgbClr val="00539F"/>
                </a:solidFill>
                <a:latin typeface="Arial"/>
                <a:cs typeface="Arial"/>
              </a:rPr>
              <a:t>|</a:t>
            </a:r>
            <a:r>
              <a:rPr lang="en-US" sz="900" spc="-5" dirty="0" smtClean="0">
                <a:solidFill>
                  <a:srgbClr val="00539F"/>
                </a:solidFill>
                <a:latin typeface="Arial"/>
                <a:cs typeface="Arial"/>
              </a:rPr>
              <a:t> </a:t>
            </a:r>
            <a:r>
              <a:rPr lang="en-US" sz="900" spc="-5" dirty="0" smtClean="0">
                <a:solidFill>
                  <a:srgbClr val="00539F"/>
                </a:solidFill>
                <a:latin typeface="Arial"/>
                <a:cs typeface="Arial"/>
                <a:hlinkClick r:id="rId3"/>
              </a:rPr>
              <a:t>www.mmi.rwth-aachen.de</a:t>
            </a:r>
            <a:endParaRPr lang="en-US" sz="900" dirty="0" smtClean="0">
              <a:latin typeface="Arial"/>
              <a:cs typeface="Arial"/>
            </a:endParaRPr>
          </a:p>
          <a:p>
            <a:pPr marL="12700">
              <a:lnSpc>
                <a:spcPct val="100000"/>
              </a:lnSpc>
            </a:pPr>
            <a:r>
              <a:rPr lang="en-US" sz="900" spc="-5" dirty="0" smtClean="0">
                <a:solidFill>
                  <a:srgbClr val="00539F"/>
                </a:solidFill>
                <a:latin typeface="Arial"/>
                <a:cs typeface="Arial"/>
              </a:rPr>
              <a:t>O</a:t>
            </a:r>
            <a:r>
              <a:rPr lang="tr-TR" sz="900" spc="-5" dirty="0" smtClean="0">
                <a:solidFill>
                  <a:srgbClr val="00539F"/>
                </a:solidFill>
                <a:latin typeface="Arial"/>
                <a:cs typeface="Arial"/>
              </a:rPr>
              <a:t>g</a:t>
            </a:r>
            <a:r>
              <a:rPr lang="en-US" sz="900" spc="-5" dirty="0" smtClean="0">
                <a:solidFill>
                  <a:srgbClr val="00539F"/>
                </a:solidFill>
                <a:latin typeface="Arial"/>
                <a:cs typeface="Arial"/>
              </a:rPr>
              <a:t>uz </a:t>
            </a:r>
            <a:r>
              <a:rPr lang="en-US" sz="900" spc="-5" dirty="0" smtClean="0">
                <a:solidFill>
                  <a:srgbClr val="00539F"/>
                </a:solidFill>
                <a:latin typeface="Arial"/>
                <a:cs typeface="Arial"/>
              </a:rPr>
              <a:t>Altan </a:t>
            </a:r>
            <a:r>
              <a:rPr lang="en-US" sz="900" dirty="0" smtClean="0">
                <a:solidFill>
                  <a:srgbClr val="00539F"/>
                </a:solidFill>
                <a:latin typeface="Arial"/>
                <a:cs typeface="Arial"/>
              </a:rPr>
              <a:t>|</a:t>
            </a:r>
            <a:r>
              <a:rPr lang="en-US" sz="900" spc="20" dirty="0" smtClean="0">
                <a:solidFill>
                  <a:srgbClr val="00539F"/>
                </a:solidFill>
                <a:latin typeface="Arial"/>
                <a:cs typeface="Arial"/>
              </a:rPr>
              <a:t> </a:t>
            </a:r>
            <a:r>
              <a:rPr lang="en-US" sz="900" spc="-5" dirty="0" smtClean="0">
                <a:solidFill>
                  <a:srgbClr val="00539F"/>
                </a:solidFill>
                <a:latin typeface="Arial"/>
                <a:cs typeface="Arial"/>
                <a:hlinkClick r:id="rId4"/>
              </a:rPr>
              <a:t>ouz.altan@rwth-aachen.de</a:t>
            </a:r>
            <a:endParaRPr lang="en-US" sz="900" dirty="0">
              <a:latin typeface="Arial"/>
              <a:cs typeface="Arial"/>
            </a:endParaRPr>
          </a:p>
        </p:txBody>
      </p:sp>
      <p:sp>
        <p:nvSpPr>
          <p:cNvPr id="20" name="Text Placeholder 3"/>
          <p:cNvSpPr>
            <a:spLocks noGrp="1"/>
          </p:cNvSpPr>
          <p:nvPr>
            <p:ph type="body" sz="quarter" idx="4294967295"/>
          </p:nvPr>
        </p:nvSpPr>
        <p:spPr>
          <a:xfrm>
            <a:off x="411390" y="1103948"/>
            <a:ext cx="11484000" cy="307777"/>
          </a:xfrm>
          <a:prstGeom prst="rect">
            <a:avLst/>
          </a:prstGeom>
        </p:spPr>
        <p:txBody>
          <a:bodyPr/>
          <a:lstStyle/>
          <a:p>
            <a:r>
              <a:rPr lang="en-US" sz="2000" b="1" dirty="0">
                <a:latin typeface="Arial" panose="020B0604020202020204" pitchFamily="34" charset="0"/>
                <a:cs typeface="Arial" panose="020B0604020202020204" pitchFamily="34" charset="0"/>
              </a:rPr>
              <a:t>Trending Research Topics and Future Solutions</a:t>
            </a:r>
            <a:endParaRPr lang="tr-TR" sz="2000" b="1" dirty="0">
              <a:latin typeface="Arial" panose="020B0604020202020204" pitchFamily="34" charset="0"/>
              <a:cs typeface="Arial" panose="020B0604020202020204" pitchFamily="34" charset="0"/>
            </a:endParaRPr>
          </a:p>
        </p:txBody>
      </p:sp>
      <p:sp>
        <p:nvSpPr>
          <p:cNvPr id="21" name="Rectangle 20"/>
          <p:cNvSpPr/>
          <p:nvPr/>
        </p:nvSpPr>
        <p:spPr>
          <a:xfrm>
            <a:off x="398690" y="1604487"/>
            <a:ext cx="8669110" cy="369332"/>
          </a:xfrm>
          <a:prstGeom prst="rect">
            <a:avLst/>
          </a:prstGeom>
        </p:spPr>
        <p:txBody>
          <a:bodyPr wrap="square">
            <a:spAutoFit/>
          </a:bodyPr>
          <a:lstStyle/>
          <a:p>
            <a:endParaRPr lang="tr-TR" dirty="0">
              <a:latin typeface="Arial" panose="020B0604020202020204" pitchFamily="34" charset="0"/>
              <a:cs typeface="Arial" panose="020B0604020202020204" pitchFamily="34" charset="0"/>
            </a:endParaRPr>
          </a:p>
        </p:txBody>
      </p:sp>
      <p:sp>
        <p:nvSpPr>
          <p:cNvPr id="15" name="object 2"/>
          <p:cNvSpPr txBox="1"/>
          <p:nvPr/>
        </p:nvSpPr>
        <p:spPr>
          <a:xfrm>
            <a:off x="609600" y="1592475"/>
            <a:ext cx="8229600" cy="1413849"/>
          </a:xfrm>
          <a:prstGeom prst="rect">
            <a:avLst/>
          </a:prstGeom>
        </p:spPr>
        <p:txBody>
          <a:bodyPr vert="horz" wrap="square" lIns="0" tIns="13335" rIns="0" bIns="0" rtlCol="0">
            <a:spAutoFit/>
          </a:bodyPr>
          <a:lstStyle/>
          <a:p>
            <a:pPr marL="228600" indent="-216535">
              <a:spcBef>
                <a:spcPts val="100"/>
              </a:spcBef>
              <a:buClr>
                <a:srgbClr val="00539F"/>
              </a:buClr>
              <a:buFont typeface="Arial"/>
              <a:buChar char="•"/>
              <a:tabLst>
                <a:tab pos="228600" algn="l"/>
                <a:tab pos="229235" algn="l"/>
              </a:tabLst>
            </a:pPr>
            <a:r>
              <a:rPr lang="tr-TR" b="1" spc="-5" dirty="0">
                <a:latin typeface="Arial"/>
                <a:cs typeface="Arial"/>
              </a:rPr>
              <a:t>Power </a:t>
            </a:r>
            <a:r>
              <a:rPr lang="tr-TR" b="1" spc="-5" dirty="0" smtClean="0">
                <a:latin typeface="Arial"/>
                <a:cs typeface="Arial"/>
              </a:rPr>
              <a:t>Systems</a:t>
            </a:r>
          </a:p>
          <a:p>
            <a:pPr marL="443865" lvl="1" indent="-215900">
              <a:lnSpc>
                <a:spcPct val="100000"/>
              </a:lnSpc>
              <a:spcBef>
                <a:spcPts val="1040"/>
              </a:spcBef>
              <a:buClr>
                <a:srgbClr val="00539F"/>
              </a:buClr>
              <a:buFont typeface="Symbol"/>
              <a:buChar char=""/>
              <a:tabLst>
                <a:tab pos="444500" algn="l"/>
              </a:tabLst>
            </a:pPr>
            <a:r>
              <a:rPr lang="en-US" sz="2400" spc="-7" baseline="1736" dirty="0" smtClean="0">
                <a:latin typeface="Arial"/>
                <a:cs typeface="Arial"/>
              </a:rPr>
              <a:t>Lithium</a:t>
            </a:r>
            <a:r>
              <a:rPr lang="tr-TR" sz="2400" spc="-7" baseline="1736" dirty="0" smtClean="0">
                <a:latin typeface="Arial"/>
                <a:cs typeface="Arial"/>
              </a:rPr>
              <a:t> </a:t>
            </a:r>
            <a:r>
              <a:rPr lang="en-US" sz="2400" spc="-7" baseline="1736" dirty="0" smtClean="0">
                <a:latin typeface="Arial"/>
                <a:cs typeface="Arial"/>
              </a:rPr>
              <a:t>ion</a:t>
            </a:r>
            <a:r>
              <a:rPr lang="tr-TR" sz="2400" spc="-7" baseline="1736" dirty="0" smtClean="0">
                <a:latin typeface="Arial"/>
                <a:cs typeface="Arial"/>
              </a:rPr>
              <a:t> </a:t>
            </a:r>
            <a:r>
              <a:rPr lang="en-US" sz="2400" spc="-7" baseline="1736" dirty="0" smtClean="0">
                <a:latin typeface="Arial"/>
                <a:cs typeface="Arial"/>
              </a:rPr>
              <a:t>polymer </a:t>
            </a:r>
            <a:r>
              <a:rPr lang="en-US" sz="2400" spc="-7" baseline="1736" dirty="0">
                <a:latin typeface="Arial"/>
                <a:cs typeface="Arial"/>
              </a:rPr>
              <a:t>(Li-Po) </a:t>
            </a:r>
            <a:r>
              <a:rPr lang="en-US" sz="2400" spc="-7" baseline="1736" dirty="0" smtClean="0">
                <a:latin typeface="Arial"/>
                <a:cs typeface="Arial"/>
              </a:rPr>
              <a:t>batteries</a:t>
            </a:r>
            <a:endParaRPr lang="tr-TR" sz="2400" spc="-7" baseline="1736" dirty="0" smtClean="0">
              <a:latin typeface="Arial"/>
              <a:cs typeface="Arial"/>
            </a:endParaRPr>
          </a:p>
          <a:p>
            <a:pPr marL="443865" lvl="1" indent="-215900">
              <a:lnSpc>
                <a:spcPct val="100000"/>
              </a:lnSpc>
              <a:spcBef>
                <a:spcPts val="1040"/>
              </a:spcBef>
              <a:buClr>
                <a:srgbClr val="00539F"/>
              </a:buClr>
              <a:buFont typeface="Symbol"/>
              <a:buChar char=""/>
              <a:tabLst>
                <a:tab pos="444500" algn="l"/>
              </a:tabLst>
            </a:pPr>
            <a:r>
              <a:rPr lang="tr-TR" sz="2400" spc="-7" baseline="1736" dirty="0" smtClean="0">
                <a:latin typeface="Arial"/>
                <a:cs typeface="Arial"/>
              </a:rPr>
              <a:t>S</a:t>
            </a:r>
            <a:r>
              <a:rPr lang="en-US" sz="2400" spc="-7" baseline="1736" dirty="0" smtClean="0">
                <a:latin typeface="Arial"/>
                <a:cs typeface="Arial"/>
              </a:rPr>
              <a:t>olar </a:t>
            </a:r>
            <a:r>
              <a:rPr lang="en-US" sz="2400" spc="-7" baseline="1736" dirty="0">
                <a:latin typeface="Arial"/>
                <a:cs typeface="Arial"/>
              </a:rPr>
              <a:t>cells</a:t>
            </a:r>
          </a:p>
          <a:p>
            <a:pPr marL="443865" lvl="1" indent="-215900">
              <a:lnSpc>
                <a:spcPct val="100000"/>
              </a:lnSpc>
              <a:spcBef>
                <a:spcPts val="1040"/>
              </a:spcBef>
              <a:buClr>
                <a:srgbClr val="00539F"/>
              </a:buClr>
              <a:buFont typeface="Symbol"/>
              <a:buChar char=""/>
              <a:tabLst>
                <a:tab pos="444500" algn="l"/>
              </a:tabLst>
            </a:pPr>
            <a:endParaRPr lang="tr-TR" sz="2400" spc="-7" baseline="1736" dirty="0" smtClean="0">
              <a:latin typeface="Arial"/>
              <a:cs typeface="Arial"/>
            </a:endParaRPr>
          </a:p>
        </p:txBody>
      </p:sp>
      <p:sp>
        <p:nvSpPr>
          <p:cNvPr id="9" name="object 2"/>
          <p:cNvSpPr txBox="1"/>
          <p:nvPr/>
        </p:nvSpPr>
        <p:spPr>
          <a:xfrm>
            <a:off x="609600" y="2827728"/>
            <a:ext cx="8763000" cy="664926"/>
          </a:xfrm>
          <a:prstGeom prst="rect">
            <a:avLst/>
          </a:prstGeom>
        </p:spPr>
        <p:txBody>
          <a:bodyPr vert="horz" wrap="square" lIns="0" tIns="13335" rIns="0" bIns="0" rtlCol="0">
            <a:spAutoFit/>
          </a:bodyPr>
          <a:lstStyle/>
          <a:p>
            <a:pPr marL="228600" indent="-216535">
              <a:spcBef>
                <a:spcPts val="100"/>
              </a:spcBef>
              <a:buClr>
                <a:srgbClr val="00539F"/>
              </a:buClr>
              <a:buFont typeface="Arial"/>
              <a:buChar char="•"/>
              <a:tabLst>
                <a:tab pos="228600" algn="l"/>
                <a:tab pos="229235" algn="l"/>
              </a:tabLst>
            </a:pPr>
            <a:r>
              <a:rPr lang="tr-TR" b="1" spc="-5" dirty="0" smtClean="0">
                <a:latin typeface="Arial"/>
                <a:cs typeface="Arial"/>
              </a:rPr>
              <a:t>Communications</a:t>
            </a:r>
            <a:endParaRPr lang="tr-TR" sz="2400" b="1" spc="-7" baseline="1736" dirty="0" smtClean="0">
              <a:latin typeface="Arial"/>
              <a:cs typeface="Arial"/>
            </a:endParaRPr>
          </a:p>
          <a:p>
            <a:pPr marL="443865" lvl="1" indent="-215900">
              <a:lnSpc>
                <a:spcPct val="100000"/>
              </a:lnSpc>
              <a:spcBef>
                <a:spcPts val="1040"/>
              </a:spcBef>
              <a:buClr>
                <a:srgbClr val="00539F"/>
              </a:buClr>
              <a:buFont typeface="Symbol"/>
              <a:buChar char=""/>
              <a:tabLst>
                <a:tab pos="444500" algn="l"/>
              </a:tabLst>
            </a:pPr>
            <a:r>
              <a:rPr lang="tr-TR" sz="2400" spc="-7" baseline="1736" dirty="0" smtClean="0">
                <a:latin typeface="Arial"/>
                <a:cs typeface="Arial"/>
              </a:rPr>
              <a:t>Integrating 5G into mobile robotics</a:t>
            </a:r>
          </a:p>
        </p:txBody>
      </p:sp>
      <p:sp>
        <p:nvSpPr>
          <p:cNvPr id="12" name="object 2"/>
          <p:cNvSpPr txBox="1"/>
          <p:nvPr/>
        </p:nvSpPr>
        <p:spPr>
          <a:xfrm>
            <a:off x="609600" y="3751443"/>
            <a:ext cx="6629400" cy="1413849"/>
          </a:xfrm>
          <a:prstGeom prst="rect">
            <a:avLst/>
          </a:prstGeom>
        </p:spPr>
        <p:txBody>
          <a:bodyPr vert="horz" wrap="square" lIns="0" tIns="13335" rIns="0" bIns="0" rtlCol="0">
            <a:spAutoFit/>
          </a:bodyPr>
          <a:lstStyle/>
          <a:p>
            <a:pPr marL="228600" indent="-216535" algn="just">
              <a:spcBef>
                <a:spcPts val="100"/>
              </a:spcBef>
              <a:buClr>
                <a:srgbClr val="00539F"/>
              </a:buClr>
              <a:buFont typeface="Arial"/>
              <a:buChar char="•"/>
              <a:tabLst>
                <a:tab pos="228600" algn="l"/>
                <a:tab pos="229235" algn="l"/>
              </a:tabLst>
            </a:pPr>
            <a:r>
              <a:rPr lang="en-US" b="1" spc="-5" dirty="0">
                <a:latin typeface="Arial"/>
                <a:cs typeface="Arial"/>
              </a:rPr>
              <a:t>Man-Machine Interaction (MMI</a:t>
            </a:r>
            <a:r>
              <a:rPr lang="en-US" b="1" spc="-5" dirty="0" smtClean="0">
                <a:latin typeface="Arial"/>
                <a:cs typeface="Arial"/>
              </a:rPr>
              <a:t>)</a:t>
            </a:r>
            <a:endParaRPr lang="tr-TR" b="1" spc="-5" dirty="0" smtClean="0">
              <a:latin typeface="Arial"/>
              <a:cs typeface="Arial"/>
            </a:endParaRPr>
          </a:p>
          <a:p>
            <a:pPr marL="443865" lvl="1" indent="-215900" algn="just">
              <a:lnSpc>
                <a:spcPct val="100000"/>
              </a:lnSpc>
              <a:spcBef>
                <a:spcPts val="1040"/>
              </a:spcBef>
              <a:buClr>
                <a:srgbClr val="00539F"/>
              </a:buClr>
              <a:buFont typeface="Symbol"/>
              <a:buChar char=""/>
              <a:tabLst>
                <a:tab pos="444500" algn="l"/>
              </a:tabLst>
            </a:pPr>
            <a:r>
              <a:rPr lang="tr-TR" sz="2400" spc="-7" baseline="1736" dirty="0" smtClean="0">
                <a:latin typeface="Arial"/>
                <a:cs typeface="Arial"/>
              </a:rPr>
              <a:t>Decrease </a:t>
            </a:r>
            <a:r>
              <a:rPr lang="en-US" sz="2400" spc="-7" baseline="1736" dirty="0" smtClean="0">
                <a:latin typeface="Arial"/>
                <a:cs typeface="Arial"/>
              </a:rPr>
              <a:t>human-to-robot ratio</a:t>
            </a:r>
            <a:endParaRPr lang="tr-TR" sz="2400" spc="-7" baseline="1736" dirty="0" smtClean="0">
              <a:latin typeface="Arial"/>
              <a:cs typeface="Arial"/>
            </a:endParaRPr>
          </a:p>
          <a:p>
            <a:pPr marL="443865" lvl="1" indent="-215900" algn="just">
              <a:lnSpc>
                <a:spcPct val="100000"/>
              </a:lnSpc>
              <a:spcBef>
                <a:spcPts val="1040"/>
              </a:spcBef>
              <a:buClr>
                <a:srgbClr val="00539F"/>
              </a:buClr>
              <a:buFont typeface="Symbol"/>
              <a:buChar char=""/>
              <a:tabLst>
                <a:tab pos="444500" algn="l"/>
              </a:tabLst>
            </a:pPr>
            <a:r>
              <a:rPr lang="tr-TR" sz="2400" spc="-7" baseline="1736" dirty="0" smtClean="0">
                <a:latin typeface="Arial"/>
                <a:cs typeface="Arial"/>
              </a:rPr>
              <a:t>Swarm behavior </a:t>
            </a:r>
            <a:r>
              <a:rPr lang="tr-TR" sz="2400" spc="-7" baseline="1736" dirty="0">
                <a:latin typeface="Arial"/>
                <a:cs typeface="Arial"/>
              </a:rPr>
              <a:t>and intelligence </a:t>
            </a:r>
            <a:r>
              <a:rPr lang="tr-TR" sz="2400" spc="-7" baseline="1736" dirty="0" smtClean="0">
                <a:latin typeface="Arial"/>
                <a:cs typeface="Arial"/>
              </a:rPr>
              <a:t>for multiple </a:t>
            </a:r>
            <a:r>
              <a:rPr lang="tr-TR" sz="2400" spc="-7" baseline="1736" dirty="0">
                <a:latin typeface="Arial"/>
                <a:cs typeface="Arial"/>
              </a:rPr>
              <a:t>mobile </a:t>
            </a:r>
            <a:r>
              <a:rPr lang="tr-TR" sz="2400" spc="-7" baseline="1736" dirty="0" smtClean="0">
                <a:latin typeface="Arial"/>
                <a:cs typeface="Arial"/>
              </a:rPr>
              <a:t>robots </a:t>
            </a:r>
          </a:p>
          <a:p>
            <a:pPr marL="443865" lvl="1" indent="-215900" algn="just">
              <a:lnSpc>
                <a:spcPct val="100000"/>
              </a:lnSpc>
              <a:spcBef>
                <a:spcPts val="1040"/>
              </a:spcBef>
              <a:buClr>
                <a:srgbClr val="00539F"/>
              </a:buClr>
              <a:buFont typeface="Symbol"/>
              <a:buChar char=""/>
              <a:tabLst>
                <a:tab pos="444500" algn="l"/>
              </a:tabLst>
            </a:pPr>
            <a:r>
              <a:rPr lang="tr-TR" sz="2400" spc="-7" baseline="1736" dirty="0" smtClean="0">
                <a:latin typeface="Arial"/>
                <a:cs typeface="Arial"/>
              </a:rPr>
              <a:t>Affective computing</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5201" y="1606844"/>
            <a:ext cx="4419600" cy="2668216"/>
          </a:xfrm>
          <a:prstGeom prst="rect">
            <a:avLst/>
          </a:prstGeom>
        </p:spPr>
      </p:pic>
    </p:spTree>
    <p:extLst>
      <p:ext uri="{BB962C8B-B14F-4D97-AF65-F5344CB8AC3E}">
        <p14:creationId xmlns:p14="http://schemas.microsoft.com/office/powerpoint/2010/main" val="5485595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59663" y="3037332"/>
            <a:ext cx="11483975" cy="0"/>
          </a:xfrm>
          <a:custGeom>
            <a:avLst/>
            <a:gdLst/>
            <a:ahLst/>
            <a:cxnLst/>
            <a:rect l="l" t="t" r="r" b="b"/>
            <a:pathLst>
              <a:path w="11483975">
                <a:moveTo>
                  <a:pt x="0" y="0"/>
                </a:moveTo>
                <a:lnTo>
                  <a:pt x="11483975" y="0"/>
                </a:lnTo>
              </a:path>
            </a:pathLst>
          </a:custGeom>
          <a:ln w="6096">
            <a:solidFill>
              <a:srgbClr val="000000"/>
            </a:solidFill>
          </a:ln>
        </p:spPr>
        <p:txBody>
          <a:bodyPr wrap="square" lIns="0" tIns="0" rIns="0" bIns="0" rtlCol="0"/>
          <a:lstStyle/>
          <a:p>
            <a:endParaRPr dirty="0"/>
          </a:p>
        </p:txBody>
      </p:sp>
      <p:pic>
        <p:nvPicPr>
          <p:cNvPr id="3" name="object 3"/>
          <p:cNvPicPr/>
          <p:nvPr/>
        </p:nvPicPr>
        <p:blipFill>
          <a:blip r:embed="rId2" cstate="print"/>
          <a:stretch>
            <a:fillRect/>
          </a:stretch>
        </p:blipFill>
        <p:spPr>
          <a:xfrm>
            <a:off x="8639386" y="6243484"/>
            <a:ext cx="3119966" cy="415211"/>
          </a:xfrm>
          <a:prstGeom prst="rect">
            <a:avLst/>
          </a:prstGeom>
        </p:spPr>
      </p:pic>
      <p:sp>
        <p:nvSpPr>
          <p:cNvPr id="4" name="object 4"/>
          <p:cNvSpPr txBox="1"/>
          <p:nvPr/>
        </p:nvSpPr>
        <p:spPr>
          <a:xfrm>
            <a:off x="347268" y="2414777"/>
            <a:ext cx="11844732" cy="505908"/>
          </a:xfrm>
          <a:prstGeom prst="rect">
            <a:avLst/>
          </a:prstGeom>
        </p:spPr>
        <p:txBody>
          <a:bodyPr vert="horz" wrap="square" lIns="0" tIns="13335" rIns="0" bIns="0" rtlCol="0">
            <a:spAutoFit/>
          </a:bodyPr>
          <a:lstStyle/>
          <a:p>
            <a:pPr marL="12700">
              <a:lnSpc>
                <a:spcPct val="100000"/>
              </a:lnSpc>
              <a:spcBef>
                <a:spcPts val="105"/>
              </a:spcBef>
            </a:pPr>
            <a:r>
              <a:rPr lang="en-US" sz="3200" b="1" dirty="0">
                <a:solidFill>
                  <a:srgbClr val="00539F"/>
                </a:solidFill>
                <a:latin typeface="Arial"/>
                <a:cs typeface="Arial"/>
              </a:rPr>
              <a:t>Summary</a:t>
            </a:r>
            <a:endParaRPr lang="en-US" sz="3200" b="1" dirty="0" smtClean="0">
              <a:solidFill>
                <a:srgbClr val="00539F"/>
              </a:solidFill>
              <a:latin typeface="Arial"/>
              <a:cs typeface="Arial"/>
            </a:endParaRPr>
          </a:p>
        </p:txBody>
      </p:sp>
    </p:spTree>
    <p:extLst>
      <p:ext uri="{BB962C8B-B14F-4D97-AF65-F5344CB8AC3E}">
        <p14:creationId xmlns:p14="http://schemas.microsoft.com/office/powerpoint/2010/main" val="28280787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347268" y="419811"/>
            <a:ext cx="11387532" cy="321242"/>
          </a:xfrm>
          <a:prstGeom prst="rect">
            <a:avLst/>
          </a:prstGeom>
        </p:spPr>
        <p:txBody>
          <a:bodyPr vert="horz" wrap="square" lIns="0" tIns="13335" rIns="0" bIns="0" rtlCol="0">
            <a:spAutoFit/>
          </a:bodyPr>
          <a:lstStyle/>
          <a:p>
            <a:pPr marL="12700">
              <a:lnSpc>
                <a:spcPct val="100000"/>
              </a:lnSpc>
              <a:spcBef>
                <a:spcPts val="105"/>
              </a:spcBef>
            </a:pPr>
            <a:r>
              <a:rPr lang="en-US" dirty="0"/>
              <a:t>Summary</a:t>
            </a:r>
          </a:p>
        </p:txBody>
      </p:sp>
      <p:sp>
        <p:nvSpPr>
          <p:cNvPr id="18" name="object 18"/>
          <p:cNvSpPr txBox="1"/>
          <p:nvPr/>
        </p:nvSpPr>
        <p:spPr>
          <a:xfrm>
            <a:off x="322173" y="6224276"/>
            <a:ext cx="973227" cy="140423"/>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lang="tr-TR" sz="900" spc="-5">
                <a:solidFill>
                  <a:srgbClr val="00539F"/>
                </a:solidFill>
                <a:latin typeface="Arial"/>
                <a:cs typeface="Arial"/>
              </a:rPr>
              <a:pPr marL="38100">
                <a:lnSpc>
                  <a:spcPct val="100000"/>
                </a:lnSpc>
                <a:spcBef>
                  <a:spcPts val="15"/>
                </a:spcBef>
              </a:pPr>
              <a:t>26</a:t>
            </a:fld>
            <a:endParaRPr sz="900" dirty="0">
              <a:latin typeface="Arial"/>
              <a:cs typeface="Arial"/>
            </a:endParaRPr>
          </a:p>
        </p:txBody>
      </p:sp>
      <p:sp>
        <p:nvSpPr>
          <p:cNvPr id="19" name="object 19"/>
          <p:cNvSpPr txBox="1"/>
          <p:nvPr/>
        </p:nvSpPr>
        <p:spPr>
          <a:xfrm>
            <a:off x="1182725" y="6224276"/>
            <a:ext cx="4726940" cy="427990"/>
          </a:xfrm>
          <a:prstGeom prst="rect">
            <a:avLst/>
          </a:prstGeom>
        </p:spPr>
        <p:txBody>
          <a:bodyPr vert="horz" wrap="square" lIns="0" tIns="1905" rIns="0" bIns="0" rtlCol="0">
            <a:spAutoFit/>
          </a:bodyPr>
          <a:lstStyle/>
          <a:p>
            <a:pPr marL="12700" marR="5080">
              <a:lnSpc>
                <a:spcPct val="100000"/>
              </a:lnSpc>
              <a:spcBef>
                <a:spcPts val="15"/>
              </a:spcBef>
            </a:pPr>
            <a:r>
              <a:rPr lang="en-US" sz="900" dirty="0" smtClean="0">
                <a:solidFill>
                  <a:srgbClr val="00539F"/>
                </a:solidFill>
                <a:latin typeface="Arial"/>
                <a:cs typeface="Arial"/>
              </a:rPr>
              <a:t>Seminar: Mobile Robotics in Disaster Scenarios | </a:t>
            </a:r>
            <a:r>
              <a:rPr lang="en-US" sz="900" spc="-5" dirty="0" smtClean="0">
                <a:solidFill>
                  <a:srgbClr val="00539F"/>
                </a:solidFill>
                <a:latin typeface="Arial"/>
                <a:cs typeface="Arial"/>
              </a:rPr>
              <a:t>07.07.2021 </a:t>
            </a:r>
          </a:p>
          <a:p>
            <a:pPr marL="12700" marR="5080">
              <a:lnSpc>
                <a:spcPct val="100000"/>
              </a:lnSpc>
              <a:spcBef>
                <a:spcPts val="15"/>
              </a:spcBef>
            </a:pPr>
            <a:r>
              <a:rPr lang="en-US" sz="900" spc="-235" dirty="0" smtClean="0">
                <a:solidFill>
                  <a:srgbClr val="00539F"/>
                </a:solidFill>
                <a:latin typeface="Arial"/>
                <a:cs typeface="Arial"/>
              </a:rPr>
              <a:t> </a:t>
            </a:r>
            <a:r>
              <a:rPr lang="en-US" sz="900" dirty="0" smtClean="0">
                <a:solidFill>
                  <a:srgbClr val="00539F"/>
                </a:solidFill>
                <a:latin typeface="Arial"/>
                <a:cs typeface="Arial"/>
              </a:rPr>
              <a:t>Institute</a:t>
            </a:r>
            <a:r>
              <a:rPr lang="en-US" sz="900" spc="-25" dirty="0" smtClean="0">
                <a:solidFill>
                  <a:srgbClr val="00539F"/>
                </a:solidFill>
                <a:latin typeface="Arial"/>
                <a:cs typeface="Arial"/>
              </a:rPr>
              <a:t> </a:t>
            </a:r>
            <a:r>
              <a:rPr lang="en-US" sz="900" dirty="0" smtClean="0">
                <a:solidFill>
                  <a:srgbClr val="00539F"/>
                </a:solidFill>
                <a:latin typeface="Arial"/>
                <a:cs typeface="Arial"/>
              </a:rPr>
              <a:t>for </a:t>
            </a:r>
            <a:r>
              <a:rPr lang="en-US" sz="900" spc="-5" dirty="0" smtClean="0">
                <a:solidFill>
                  <a:srgbClr val="00539F"/>
                </a:solidFill>
                <a:latin typeface="Arial"/>
                <a:cs typeface="Arial"/>
              </a:rPr>
              <a:t>Man-Machine</a:t>
            </a:r>
            <a:r>
              <a:rPr lang="en-US" sz="900" spc="5" dirty="0" smtClean="0">
                <a:solidFill>
                  <a:srgbClr val="00539F"/>
                </a:solidFill>
                <a:latin typeface="Arial"/>
                <a:cs typeface="Arial"/>
              </a:rPr>
              <a:t> </a:t>
            </a:r>
            <a:r>
              <a:rPr lang="en-US" sz="900" dirty="0" smtClean="0">
                <a:solidFill>
                  <a:srgbClr val="00539F"/>
                </a:solidFill>
                <a:latin typeface="Arial"/>
                <a:cs typeface="Arial"/>
              </a:rPr>
              <a:t>Interaction</a:t>
            </a:r>
            <a:r>
              <a:rPr lang="en-US" sz="900" spc="-35" dirty="0" smtClean="0">
                <a:solidFill>
                  <a:srgbClr val="00539F"/>
                </a:solidFill>
                <a:latin typeface="Arial"/>
                <a:cs typeface="Arial"/>
              </a:rPr>
              <a:t> </a:t>
            </a:r>
            <a:r>
              <a:rPr lang="en-US" sz="900" dirty="0" smtClean="0">
                <a:solidFill>
                  <a:srgbClr val="00539F"/>
                </a:solidFill>
                <a:latin typeface="Arial"/>
                <a:cs typeface="Arial"/>
              </a:rPr>
              <a:t>|</a:t>
            </a:r>
            <a:r>
              <a:rPr lang="en-US" sz="900" spc="-5" dirty="0" smtClean="0">
                <a:solidFill>
                  <a:srgbClr val="00539F"/>
                </a:solidFill>
                <a:latin typeface="Arial"/>
                <a:cs typeface="Arial"/>
              </a:rPr>
              <a:t> </a:t>
            </a:r>
            <a:r>
              <a:rPr lang="en-US" sz="900" spc="-5" dirty="0" smtClean="0">
                <a:solidFill>
                  <a:srgbClr val="00539F"/>
                </a:solidFill>
                <a:latin typeface="Arial"/>
                <a:cs typeface="Arial"/>
                <a:hlinkClick r:id="rId3"/>
              </a:rPr>
              <a:t>www.mmi.rwth-aachen.de</a:t>
            </a:r>
            <a:endParaRPr lang="en-US" sz="900" dirty="0" smtClean="0">
              <a:latin typeface="Arial"/>
              <a:cs typeface="Arial"/>
            </a:endParaRPr>
          </a:p>
          <a:p>
            <a:pPr marL="12700">
              <a:lnSpc>
                <a:spcPct val="100000"/>
              </a:lnSpc>
            </a:pPr>
            <a:r>
              <a:rPr lang="en-US" sz="900" spc="-5" dirty="0" smtClean="0">
                <a:solidFill>
                  <a:srgbClr val="00539F"/>
                </a:solidFill>
                <a:latin typeface="Arial"/>
                <a:cs typeface="Arial"/>
              </a:rPr>
              <a:t>O</a:t>
            </a:r>
            <a:r>
              <a:rPr lang="tr-TR" sz="900" spc="-5" dirty="0" smtClean="0">
                <a:solidFill>
                  <a:srgbClr val="00539F"/>
                </a:solidFill>
                <a:latin typeface="Arial"/>
                <a:cs typeface="Arial"/>
              </a:rPr>
              <a:t>g</a:t>
            </a:r>
            <a:r>
              <a:rPr lang="en-US" sz="900" spc="-5" dirty="0" smtClean="0">
                <a:solidFill>
                  <a:srgbClr val="00539F"/>
                </a:solidFill>
                <a:latin typeface="Arial"/>
                <a:cs typeface="Arial"/>
              </a:rPr>
              <a:t>uz </a:t>
            </a:r>
            <a:r>
              <a:rPr lang="en-US" sz="900" spc="-5" dirty="0" smtClean="0">
                <a:solidFill>
                  <a:srgbClr val="00539F"/>
                </a:solidFill>
                <a:latin typeface="Arial"/>
                <a:cs typeface="Arial"/>
              </a:rPr>
              <a:t>Altan </a:t>
            </a:r>
            <a:r>
              <a:rPr lang="en-US" sz="900" dirty="0" smtClean="0">
                <a:solidFill>
                  <a:srgbClr val="00539F"/>
                </a:solidFill>
                <a:latin typeface="Arial"/>
                <a:cs typeface="Arial"/>
              </a:rPr>
              <a:t>|</a:t>
            </a:r>
            <a:r>
              <a:rPr lang="en-US" sz="900" spc="20" dirty="0" smtClean="0">
                <a:solidFill>
                  <a:srgbClr val="00539F"/>
                </a:solidFill>
                <a:latin typeface="Arial"/>
                <a:cs typeface="Arial"/>
              </a:rPr>
              <a:t> </a:t>
            </a:r>
            <a:r>
              <a:rPr lang="en-US" sz="900" spc="-5" dirty="0" smtClean="0">
                <a:solidFill>
                  <a:srgbClr val="00539F"/>
                </a:solidFill>
                <a:latin typeface="Arial"/>
                <a:cs typeface="Arial"/>
                <a:hlinkClick r:id="rId4"/>
              </a:rPr>
              <a:t>ouz.altan@rwth-aachen.de</a:t>
            </a:r>
            <a:endParaRPr lang="en-US" sz="900" dirty="0">
              <a:latin typeface="Arial"/>
              <a:cs typeface="Arial"/>
            </a:endParaRPr>
          </a:p>
        </p:txBody>
      </p:sp>
      <p:sp>
        <p:nvSpPr>
          <p:cNvPr id="21" name="Rectangle 20"/>
          <p:cNvSpPr/>
          <p:nvPr/>
        </p:nvSpPr>
        <p:spPr>
          <a:xfrm>
            <a:off x="398690" y="1604487"/>
            <a:ext cx="8669110" cy="369332"/>
          </a:xfrm>
          <a:prstGeom prst="rect">
            <a:avLst/>
          </a:prstGeom>
        </p:spPr>
        <p:txBody>
          <a:bodyPr wrap="square">
            <a:spAutoFit/>
          </a:bodyPr>
          <a:lstStyle/>
          <a:p>
            <a:endParaRPr lang="tr-TR" dirty="0">
              <a:latin typeface="Arial" panose="020B0604020202020204" pitchFamily="34" charset="0"/>
              <a:cs typeface="Arial" panose="020B0604020202020204" pitchFamily="34" charset="0"/>
            </a:endParaRPr>
          </a:p>
        </p:txBody>
      </p:sp>
      <p:sp>
        <p:nvSpPr>
          <p:cNvPr id="9" name="object 4"/>
          <p:cNvSpPr txBox="1"/>
          <p:nvPr/>
        </p:nvSpPr>
        <p:spPr>
          <a:xfrm>
            <a:off x="427265" y="1037665"/>
            <a:ext cx="6659335" cy="843821"/>
          </a:xfrm>
          <a:prstGeom prst="rect">
            <a:avLst/>
          </a:prstGeom>
        </p:spPr>
        <p:txBody>
          <a:bodyPr vert="horz" wrap="square" lIns="0" tIns="12700" rIns="0" bIns="0" rtlCol="0">
            <a:spAutoFit/>
          </a:bodyPr>
          <a:lstStyle/>
          <a:p>
            <a:pPr marL="228600" indent="-216535" algn="just">
              <a:spcBef>
                <a:spcPts val="100"/>
              </a:spcBef>
              <a:buClr>
                <a:srgbClr val="00539F"/>
              </a:buClr>
              <a:buFont typeface="Arial"/>
              <a:buChar char="•"/>
              <a:tabLst>
                <a:tab pos="228600" algn="l"/>
                <a:tab pos="229235" algn="l"/>
              </a:tabLst>
            </a:pPr>
            <a:r>
              <a:rPr lang="en-US" spc="-5" dirty="0">
                <a:latin typeface="Arial"/>
                <a:cs typeface="Arial"/>
              </a:rPr>
              <a:t>Mobile robotics is a multidisciplinary branch of robotics involving engineering, mathematics, </a:t>
            </a:r>
            <a:r>
              <a:rPr lang="en-US" spc="-5" dirty="0" smtClean="0">
                <a:latin typeface="Arial"/>
                <a:cs typeface="Arial"/>
              </a:rPr>
              <a:t>design,</a:t>
            </a:r>
            <a:r>
              <a:rPr lang="tr-TR" spc="-5" dirty="0" smtClean="0">
                <a:latin typeface="Arial"/>
                <a:cs typeface="Arial"/>
              </a:rPr>
              <a:t> </a:t>
            </a:r>
            <a:r>
              <a:rPr lang="en-US" spc="-5" dirty="0" smtClean="0">
                <a:latin typeface="Arial"/>
                <a:cs typeface="Arial"/>
              </a:rPr>
              <a:t>psychology</a:t>
            </a:r>
            <a:r>
              <a:rPr lang="en-US" spc="-5" dirty="0">
                <a:latin typeface="Arial"/>
                <a:cs typeface="Arial"/>
              </a:rPr>
              <a:t>, neuroscience and many more</a:t>
            </a:r>
            <a:endParaRPr lang="en-US" spc="-5" dirty="0" smtClean="0">
              <a:latin typeface="Arial"/>
              <a:cs typeface="Arial"/>
            </a:endParaRPr>
          </a:p>
        </p:txBody>
      </p:sp>
      <p:sp>
        <p:nvSpPr>
          <p:cNvPr id="11" name="object 4"/>
          <p:cNvSpPr txBox="1"/>
          <p:nvPr/>
        </p:nvSpPr>
        <p:spPr>
          <a:xfrm>
            <a:off x="430898" y="1911468"/>
            <a:ext cx="6655702" cy="289823"/>
          </a:xfrm>
          <a:prstGeom prst="rect">
            <a:avLst/>
          </a:prstGeom>
        </p:spPr>
        <p:txBody>
          <a:bodyPr vert="horz" wrap="square" lIns="0" tIns="12700" rIns="0" bIns="0" rtlCol="0">
            <a:spAutoFit/>
          </a:bodyPr>
          <a:lstStyle/>
          <a:p>
            <a:pPr marL="228600" indent="-216535" algn="just">
              <a:spcBef>
                <a:spcPts val="100"/>
              </a:spcBef>
              <a:buClr>
                <a:srgbClr val="00539F"/>
              </a:buClr>
              <a:buFont typeface="Arial"/>
              <a:buChar char="•"/>
              <a:tabLst>
                <a:tab pos="228600" algn="l"/>
                <a:tab pos="229235" algn="l"/>
              </a:tabLst>
            </a:pPr>
            <a:r>
              <a:rPr lang="tr-TR" spc="-5" dirty="0" smtClean="0">
                <a:latin typeface="Arial"/>
                <a:cs typeface="Arial"/>
              </a:rPr>
              <a:t>U</a:t>
            </a:r>
            <a:r>
              <a:rPr lang="en-US" spc="-5" dirty="0" smtClean="0">
                <a:latin typeface="Arial"/>
                <a:cs typeface="Arial"/>
              </a:rPr>
              <a:t>nmanned ground</a:t>
            </a:r>
            <a:r>
              <a:rPr lang="tr-TR" spc="-5" dirty="0" smtClean="0">
                <a:latin typeface="Arial"/>
                <a:cs typeface="Arial"/>
              </a:rPr>
              <a:t>, </a:t>
            </a:r>
            <a:r>
              <a:rPr lang="en-US" spc="-5" dirty="0" smtClean="0">
                <a:latin typeface="Arial"/>
                <a:cs typeface="Arial"/>
              </a:rPr>
              <a:t>aerial </a:t>
            </a:r>
            <a:r>
              <a:rPr lang="tr-TR" spc="-5" dirty="0" smtClean="0">
                <a:latin typeface="Arial"/>
                <a:cs typeface="Arial"/>
              </a:rPr>
              <a:t>and </a:t>
            </a:r>
            <a:r>
              <a:rPr lang="en-US" spc="-5" dirty="0" smtClean="0">
                <a:latin typeface="Arial"/>
                <a:cs typeface="Arial"/>
              </a:rPr>
              <a:t>marine vehicle</a:t>
            </a:r>
            <a:r>
              <a:rPr lang="tr-TR" spc="-5" dirty="0" smtClean="0">
                <a:latin typeface="Arial"/>
                <a:cs typeface="Arial"/>
              </a:rPr>
              <a:t>s</a:t>
            </a:r>
            <a:endParaRPr lang="en-US" spc="-5" dirty="0">
              <a:latin typeface="Arial"/>
              <a:cs typeface="Arial"/>
            </a:endParaRPr>
          </a:p>
        </p:txBody>
      </p:sp>
      <p:sp>
        <p:nvSpPr>
          <p:cNvPr id="13" name="object 4"/>
          <p:cNvSpPr txBox="1"/>
          <p:nvPr/>
        </p:nvSpPr>
        <p:spPr>
          <a:xfrm>
            <a:off x="434335" y="2287198"/>
            <a:ext cx="6652265" cy="566822"/>
          </a:xfrm>
          <a:prstGeom prst="rect">
            <a:avLst/>
          </a:prstGeom>
        </p:spPr>
        <p:txBody>
          <a:bodyPr vert="horz" wrap="square" lIns="0" tIns="12700" rIns="0" bIns="0" rtlCol="0">
            <a:spAutoFit/>
          </a:bodyPr>
          <a:lstStyle/>
          <a:p>
            <a:pPr marL="228600" indent="-216535" algn="just">
              <a:spcBef>
                <a:spcPts val="100"/>
              </a:spcBef>
              <a:buClr>
                <a:srgbClr val="00539F"/>
              </a:buClr>
              <a:buFont typeface="Arial"/>
              <a:buChar char="•"/>
              <a:tabLst>
                <a:tab pos="228600" algn="l"/>
                <a:tab pos="229235" algn="l"/>
              </a:tabLst>
            </a:pPr>
            <a:r>
              <a:rPr lang="en-US" spc="-5" dirty="0" smtClean="0">
                <a:latin typeface="Arial"/>
                <a:cs typeface="Arial"/>
              </a:rPr>
              <a:t>9/11 Disaster, </a:t>
            </a:r>
            <a:r>
              <a:rPr lang="en-US" spc="-5" dirty="0">
                <a:latin typeface="Arial"/>
                <a:cs typeface="Arial"/>
              </a:rPr>
              <a:t>Fukushima Daiichi Nuclear </a:t>
            </a:r>
            <a:r>
              <a:rPr lang="en-US" spc="-5" dirty="0" smtClean="0">
                <a:latin typeface="Arial"/>
                <a:cs typeface="Arial"/>
              </a:rPr>
              <a:t>Disaster</a:t>
            </a:r>
            <a:r>
              <a:rPr lang="tr-TR" spc="-5" dirty="0" smtClean="0">
                <a:latin typeface="Arial"/>
                <a:cs typeface="Arial"/>
              </a:rPr>
              <a:t> </a:t>
            </a:r>
            <a:r>
              <a:rPr lang="en-US" spc="-5" dirty="0" smtClean="0">
                <a:latin typeface="Arial"/>
                <a:cs typeface="Arial"/>
              </a:rPr>
              <a:t>and </a:t>
            </a:r>
            <a:r>
              <a:rPr lang="en-US" spc="-5" dirty="0">
                <a:latin typeface="Arial"/>
                <a:cs typeface="Arial"/>
              </a:rPr>
              <a:t>the Notre-Dame de Paris </a:t>
            </a:r>
            <a:r>
              <a:rPr lang="en-US" spc="-5" dirty="0" smtClean="0">
                <a:latin typeface="Arial"/>
                <a:cs typeface="Arial"/>
              </a:rPr>
              <a:t>Fire</a:t>
            </a:r>
            <a:endParaRPr lang="en-US" spc="-5" dirty="0">
              <a:latin typeface="Arial"/>
              <a:cs typeface="Arial"/>
            </a:endParaRPr>
          </a:p>
        </p:txBody>
      </p:sp>
      <p:sp>
        <p:nvSpPr>
          <p:cNvPr id="22" name="object 4"/>
          <p:cNvSpPr txBox="1"/>
          <p:nvPr/>
        </p:nvSpPr>
        <p:spPr>
          <a:xfrm>
            <a:off x="435906" y="2936125"/>
            <a:ext cx="6650694" cy="289823"/>
          </a:xfrm>
          <a:prstGeom prst="rect">
            <a:avLst/>
          </a:prstGeom>
        </p:spPr>
        <p:txBody>
          <a:bodyPr vert="horz" wrap="square" lIns="0" tIns="12700" rIns="0" bIns="0" rtlCol="0">
            <a:spAutoFit/>
          </a:bodyPr>
          <a:lstStyle/>
          <a:p>
            <a:pPr marL="228600" indent="-216535" algn="just">
              <a:spcBef>
                <a:spcPts val="100"/>
              </a:spcBef>
              <a:buClr>
                <a:srgbClr val="00539F"/>
              </a:buClr>
              <a:buFont typeface="Arial"/>
              <a:buChar char="•"/>
              <a:tabLst>
                <a:tab pos="228600" algn="l"/>
                <a:tab pos="229235" algn="l"/>
              </a:tabLst>
            </a:pPr>
            <a:r>
              <a:rPr lang="tr-TR" spc="-5" dirty="0" smtClean="0">
                <a:latin typeface="Arial"/>
                <a:cs typeface="Arial"/>
              </a:rPr>
              <a:t>C</a:t>
            </a:r>
            <a:r>
              <a:rPr lang="en-US" spc="-5" dirty="0" smtClean="0">
                <a:latin typeface="Arial"/>
                <a:cs typeface="Arial"/>
              </a:rPr>
              <a:t>ompetitions around </a:t>
            </a:r>
            <a:r>
              <a:rPr lang="en-US" spc="-5" dirty="0">
                <a:latin typeface="Arial"/>
                <a:cs typeface="Arial"/>
              </a:rPr>
              <a:t>the world to develop mobile robotics</a:t>
            </a:r>
          </a:p>
        </p:txBody>
      </p:sp>
      <p:sp>
        <p:nvSpPr>
          <p:cNvPr id="23" name="object 4"/>
          <p:cNvSpPr txBox="1"/>
          <p:nvPr/>
        </p:nvSpPr>
        <p:spPr>
          <a:xfrm>
            <a:off x="429327" y="3352318"/>
            <a:ext cx="6657273" cy="566822"/>
          </a:xfrm>
          <a:prstGeom prst="rect">
            <a:avLst/>
          </a:prstGeom>
        </p:spPr>
        <p:txBody>
          <a:bodyPr vert="horz" wrap="square" lIns="0" tIns="12700" rIns="0" bIns="0" rtlCol="0">
            <a:spAutoFit/>
          </a:bodyPr>
          <a:lstStyle/>
          <a:p>
            <a:pPr marL="228600" indent="-216535" algn="just">
              <a:spcBef>
                <a:spcPts val="100"/>
              </a:spcBef>
              <a:buClr>
                <a:srgbClr val="00539F"/>
              </a:buClr>
              <a:buFont typeface="Arial"/>
              <a:buChar char="•"/>
              <a:tabLst>
                <a:tab pos="228600" algn="l"/>
                <a:tab pos="229235" algn="l"/>
              </a:tabLst>
            </a:pPr>
            <a:r>
              <a:rPr lang="tr-TR" spc="-5" dirty="0" smtClean="0">
                <a:latin typeface="Arial"/>
                <a:cs typeface="Arial"/>
              </a:rPr>
              <a:t>M</a:t>
            </a:r>
            <a:r>
              <a:rPr lang="en-US" spc="-5" dirty="0" smtClean="0">
                <a:latin typeface="Arial"/>
                <a:cs typeface="Arial"/>
              </a:rPr>
              <a:t>obile</a:t>
            </a:r>
            <a:r>
              <a:rPr lang="tr-TR" spc="-5" dirty="0" smtClean="0">
                <a:latin typeface="Arial"/>
                <a:cs typeface="Arial"/>
              </a:rPr>
              <a:t> </a:t>
            </a:r>
            <a:r>
              <a:rPr lang="en-US" spc="-5" dirty="0" smtClean="0">
                <a:latin typeface="Arial"/>
                <a:cs typeface="Arial"/>
              </a:rPr>
              <a:t>robots open </a:t>
            </a:r>
            <a:r>
              <a:rPr lang="en-US" spc="-5" dirty="0">
                <a:latin typeface="Arial"/>
                <a:cs typeface="Arial"/>
              </a:rPr>
              <a:t>to development and hence </a:t>
            </a:r>
            <a:r>
              <a:rPr lang="tr-TR" spc="-5" dirty="0" smtClean="0">
                <a:latin typeface="Arial"/>
                <a:cs typeface="Arial"/>
              </a:rPr>
              <a:t>trending </a:t>
            </a:r>
            <a:r>
              <a:rPr lang="en-US" spc="-5" dirty="0" smtClean="0">
                <a:latin typeface="Arial"/>
                <a:cs typeface="Arial"/>
              </a:rPr>
              <a:t>hot topics</a:t>
            </a:r>
            <a:endParaRPr lang="en-US" spc="-5" dirty="0">
              <a:latin typeface="Arial"/>
              <a:cs typeface="Arial"/>
            </a:endParaRPr>
          </a:p>
        </p:txBody>
      </p:sp>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l="10010" t="-1231" r="1563" b="1231"/>
          <a:stretch/>
        </p:blipFill>
        <p:spPr>
          <a:xfrm>
            <a:off x="7696200" y="1037665"/>
            <a:ext cx="4038600" cy="3162401"/>
          </a:xfrm>
          <a:prstGeom prst="rect">
            <a:avLst/>
          </a:prstGeom>
        </p:spPr>
      </p:pic>
      <p:sp>
        <p:nvSpPr>
          <p:cNvPr id="12" name="Rectangle 11"/>
          <p:cNvSpPr/>
          <p:nvPr/>
        </p:nvSpPr>
        <p:spPr>
          <a:xfrm>
            <a:off x="7696200" y="3802758"/>
            <a:ext cx="395621" cy="307777"/>
          </a:xfrm>
          <a:prstGeom prst="rect">
            <a:avLst/>
          </a:prstGeom>
        </p:spPr>
        <p:txBody>
          <a:bodyPr wrap="none">
            <a:spAutoFit/>
          </a:bodyPr>
          <a:lstStyle/>
          <a:p>
            <a:pPr marL="12065">
              <a:lnSpc>
                <a:spcPct val="100000"/>
              </a:lnSpc>
              <a:spcBef>
                <a:spcPts val="1805"/>
              </a:spcBef>
              <a:buClr>
                <a:srgbClr val="00539F"/>
              </a:buClr>
              <a:tabLst>
                <a:tab pos="228600" algn="l"/>
                <a:tab pos="229235" algn="l"/>
              </a:tabLst>
            </a:pPr>
            <a:r>
              <a:rPr lang="tr-TR" sz="1400" dirty="0" smtClean="0">
                <a:latin typeface="Arial"/>
                <a:cs typeface="Arial"/>
              </a:rPr>
              <a:t>[7]</a:t>
            </a:r>
            <a:endParaRPr lang="tr-TR" sz="1400" dirty="0">
              <a:latin typeface="Arial"/>
              <a:cs typeface="Arial"/>
            </a:endParaRPr>
          </a:p>
        </p:txBody>
      </p:sp>
    </p:spTree>
    <p:extLst>
      <p:ext uri="{BB962C8B-B14F-4D97-AF65-F5344CB8AC3E}">
        <p14:creationId xmlns:p14="http://schemas.microsoft.com/office/powerpoint/2010/main" val="9741377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2567" y="2414777"/>
            <a:ext cx="3388995" cy="953135"/>
          </a:xfrm>
          <a:prstGeom prst="rect">
            <a:avLst/>
          </a:prstGeom>
        </p:spPr>
        <p:txBody>
          <a:bodyPr vert="horz" wrap="square" lIns="0" tIns="13335" rIns="0" bIns="0" rtlCol="0">
            <a:spAutoFit/>
          </a:bodyPr>
          <a:lstStyle/>
          <a:p>
            <a:pPr marL="12700">
              <a:lnSpc>
                <a:spcPts val="3650"/>
              </a:lnSpc>
              <a:spcBef>
                <a:spcPts val="105"/>
              </a:spcBef>
            </a:pPr>
            <a:r>
              <a:rPr sz="3200" dirty="0"/>
              <a:t>Thank</a:t>
            </a:r>
            <a:r>
              <a:rPr sz="3200" spc="-75" dirty="0"/>
              <a:t> </a:t>
            </a:r>
            <a:r>
              <a:rPr sz="3200" dirty="0"/>
              <a:t>you</a:t>
            </a:r>
          </a:p>
          <a:p>
            <a:pPr marL="12700">
              <a:lnSpc>
                <a:spcPts val="3650"/>
              </a:lnSpc>
            </a:pPr>
            <a:r>
              <a:rPr sz="3200" dirty="0"/>
              <a:t>for</a:t>
            </a:r>
            <a:r>
              <a:rPr sz="3200" spc="-55" dirty="0"/>
              <a:t> </a:t>
            </a:r>
            <a:r>
              <a:rPr sz="3200" dirty="0"/>
              <a:t>your</a:t>
            </a:r>
            <a:r>
              <a:rPr sz="3200" spc="-55" dirty="0"/>
              <a:t> </a:t>
            </a:r>
            <a:r>
              <a:rPr sz="3200" dirty="0"/>
              <a:t>attention</a:t>
            </a:r>
          </a:p>
        </p:txBody>
      </p:sp>
      <p:sp>
        <p:nvSpPr>
          <p:cNvPr id="3" name="object 3"/>
          <p:cNvSpPr/>
          <p:nvPr/>
        </p:nvSpPr>
        <p:spPr>
          <a:xfrm>
            <a:off x="359663" y="6041135"/>
            <a:ext cx="11483975" cy="0"/>
          </a:xfrm>
          <a:custGeom>
            <a:avLst/>
            <a:gdLst/>
            <a:ahLst/>
            <a:cxnLst/>
            <a:rect l="l" t="t" r="r" b="b"/>
            <a:pathLst>
              <a:path w="11483975">
                <a:moveTo>
                  <a:pt x="0" y="0"/>
                </a:moveTo>
                <a:lnTo>
                  <a:pt x="11483975" y="0"/>
                </a:lnTo>
              </a:path>
            </a:pathLst>
          </a:custGeom>
          <a:ln w="6096">
            <a:solidFill>
              <a:srgbClr val="000000"/>
            </a:solidFill>
          </a:ln>
        </p:spPr>
        <p:txBody>
          <a:bodyPr wrap="square" lIns="0" tIns="0" rIns="0" bIns="0" rtlCol="0"/>
          <a:lstStyle/>
          <a:p>
            <a:endParaRPr dirty="0"/>
          </a:p>
        </p:txBody>
      </p:sp>
      <p:pic>
        <p:nvPicPr>
          <p:cNvPr id="4" name="object 4"/>
          <p:cNvPicPr/>
          <p:nvPr/>
        </p:nvPicPr>
        <p:blipFill>
          <a:blip r:embed="rId2" cstate="print"/>
          <a:stretch>
            <a:fillRect/>
          </a:stretch>
        </p:blipFill>
        <p:spPr>
          <a:xfrm>
            <a:off x="8639386" y="6243484"/>
            <a:ext cx="3119966" cy="415211"/>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639386" y="6243484"/>
            <a:ext cx="3119966" cy="415211"/>
          </a:xfrm>
          <a:prstGeom prst="rect">
            <a:avLst/>
          </a:prstGeom>
        </p:spPr>
      </p:pic>
      <p:sp>
        <p:nvSpPr>
          <p:cNvPr id="3" name="object 3"/>
          <p:cNvSpPr txBox="1"/>
          <p:nvPr/>
        </p:nvSpPr>
        <p:spPr>
          <a:xfrm>
            <a:off x="1182725" y="6213449"/>
            <a:ext cx="4726940" cy="437515"/>
          </a:xfrm>
          <a:prstGeom prst="rect">
            <a:avLst/>
          </a:prstGeom>
        </p:spPr>
        <p:txBody>
          <a:bodyPr vert="horz" wrap="square" lIns="0" tIns="12700" rIns="0" bIns="0" rtlCol="0">
            <a:spAutoFit/>
          </a:bodyPr>
          <a:lstStyle/>
          <a:p>
            <a:pPr marL="12700" marR="5080">
              <a:lnSpc>
                <a:spcPct val="100000"/>
              </a:lnSpc>
              <a:spcBef>
                <a:spcPts val="15"/>
              </a:spcBef>
            </a:pPr>
            <a:r>
              <a:rPr lang="en-US" sz="900" dirty="0">
                <a:solidFill>
                  <a:srgbClr val="00539F"/>
                </a:solidFill>
                <a:latin typeface="Arial"/>
                <a:cs typeface="Arial"/>
              </a:rPr>
              <a:t>Seminar: Mobile Robotics in Disaster Scenarios | </a:t>
            </a:r>
            <a:r>
              <a:rPr lang="en-US" sz="900" spc="-5" dirty="0">
                <a:solidFill>
                  <a:srgbClr val="00539F"/>
                </a:solidFill>
                <a:latin typeface="Arial"/>
                <a:cs typeface="Arial"/>
              </a:rPr>
              <a:t>07.07.2021 </a:t>
            </a:r>
          </a:p>
          <a:p>
            <a:pPr marL="12700" marR="5080">
              <a:lnSpc>
                <a:spcPct val="100000"/>
              </a:lnSpc>
              <a:spcBef>
                <a:spcPts val="15"/>
              </a:spcBef>
            </a:pPr>
            <a:r>
              <a:rPr lang="en-US" sz="900" spc="-235" dirty="0">
                <a:solidFill>
                  <a:srgbClr val="00539F"/>
                </a:solidFill>
                <a:latin typeface="Arial"/>
                <a:cs typeface="Arial"/>
              </a:rPr>
              <a:t> </a:t>
            </a:r>
            <a:r>
              <a:rPr lang="en-US" sz="900" dirty="0">
                <a:solidFill>
                  <a:srgbClr val="00539F"/>
                </a:solidFill>
                <a:latin typeface="Arial"/>
                <a:cs typeface="Arial"/>
              </a:rPr>
              <a:t>Institute</a:t>
            </a:r>
            <a:r>
              <a:rPr lang="en-US" sz="900" spc="-25" dirty="0">
                <a:solidFill>
                  <a:srgbClr val="00539F"/>
                </a:solidFill>
                <a:latin typeface="Arial"/>
                <a:cs typeface="Arial"/>
              </a:rPr>
              <a:t> </a:t>
            </a:r>
            <a:r>
              <a:rPr lang="en-US" sz="900" dirty="0">
                <a:solidFill>
                  <a:srgbClr val="00539F"/>
                </a:solidFill>
                <a:latin typeface="Arial"/>
                <a:cs typeface="Arial"/>
              </a:rPr>
              <a:t>for </a:t>
            </a:r>
            <a:r>
              <a:rPr lang="en-US" sz="900" spc="-5" dirty="0">
                <a:solidFill>
                  <a:srgbClr val="00539F"/>
                </a:solidFill>
                <a:latin typeface="Arial"/>
                <a:cs typeface="Arial"/>
              </a:rPr>
              <a:t>Man-Machine</a:t>
            </a:r>
            <a:r>
              <a:rPr lang="en-US" sz="900" spc="5" dirty="0">
                <a:solidFill>
                  <a:srgbClr val="00539F"/>
                </a:solidFill>
                <a:latin typeface="Arial"/>
                <a:cs typeface="Arial"/>
              </a:rPr>
              <a:t> </a:t>
            </a:r>
            <a:r>
              <a:rPr lang="en-US" sz="900" dirty="0">
                <a:solidFill>
                  <a:srgbClr val="00539F"/>
                </a:solidFill>
                <a:latin typeface="Arial"/>
                <a:cs typeface="Arial"/>
              </a:rPr>
              <a:t>Interaction</a:t>
            </a:r>
            <a:r>
              <a:rPr lang="en-US" sz="900" spc="-35" dirty="0">
                <a:solidFill>
                  <a:srgbClr val="00539F"/>
                </a:solidFill>
                <a:latin typeface="Arial"/>
                <a:cs typeface="Arial"/>
              </a:rPr>
              <a:t> </a:t>
            </a:r>
            <a:r>
              <a:rPr lang="en-US" sz="900" dirty="0">
                <a:solidFill>
                  <a:srgbClr val="00539F"/>
                </a:solidFill>
                <a:latin typeface="Arial"/>
                <a:cs typeface="Arial"/>
              </a:rPr>
              <a:t>|</a:t>
            </a:r>
            <a:r>
              <a:rPr lang="en-US" sz="900" spc="-5" dirty="0">
                <a:solidFill>
                  <a:srgbClr val="00539F"/>
                </a:solidFill>
                <a:latin typeface="Arial"/>
                <a:cs typeface="Arial"/>
              </a:rPr>
              <a:t> </a:t>
            </a:r>
            <a:r>
              <a:rPr lang="en-US" sz="900" spc="-5" dirty="0">
                <a:solidFill>
                  <a:srgbClr val="00539F"/>
                </a:solidFill>
                <a:latin typeface="Arial"/>
                <a:cs typeface="Arial"/>
                <a:hlinkClick r:id="rId3"/>
              </a:rPr>
              <a:t>www.mmi.rwth-aachen.de</a:t>
            </a:r>
            <a:endParaRPr lang="en-US" sz="900" dirty="0">
              <a:latin typeface="Arial"/>
              <a:cs typeface="Arial"/>
            </a:endParaRPr>
          </a:p>
          <a:p>
            <a:pPr marL="12700">
              <a:lnSpc>
                <a:spcPct val="100000"/>
              </a:lnSpc>
            </a:pPr>
            <a:r>
              <a:rPr lang="en-US" sz="900" spc="-5" dirty="0" smtClean="0">
                <a:solidFill>
                  <a:srgbClr val="00539F"/>
                </a:solidFill>
                <a:latin typeface="Arial"/>
                <a:cs typeface="Arial"/>
              </a:rPr>
              <a:t>O</a:t>
            </a:r>
            <a:r>
              <a:rPr lang="tr-TR" sz="900" spc="-5" dirty="0" smtClean="0">
                <a:solidFill>
                  <a:srgbClr val="00539F"/>
                </a:solidFill>
                <a:latin typeface="Arial"/>
                <a:cs typeface="Arial"/>
              </a:rPr>
              <a:t>g</a:t>
            </a:r>
            <a:r>
              <a:rPr lang="en-US" sz="900" spc="-5" dirty="0" smtClean="0">
                <a:solidFill>
                  <a:srgbClr val="00539F"/>
                </a:solidFill>
                <a:latin typeface="Arial"/>
                <a:cs typeface="Arial"/>
              </a:rPr>
              <a:t>uz </a:t>
            </a:r>
            <a:r>
              <a:rPr lang="en-US" sz="900" spc="-5" dirty="0">
                <a:solidFill>
                  <a:srgbClr val="00539F"/>
                </a:solidFill>
                <a:latin typeface="Arial"/>
                <a:cs typeface="Arial"/>
              </a:rPr>
              <a:t>Altan </a:t>
            </a:r>
            <a:r>
              <a:rPr lang="en-US" sz="900" dirty="0">
                <a:solidFill>
                  <a:srgbClr val="00539F"/>
                </a:solidFill>
                <a:latin typeface="Arial"/>
                <a:cs typeface="Arial"/>
              </a:rPr>
              <a:t>|</a:t>
            </a:r>
            <a:r>
              <a:rPr lang="en-US" sz="900" spc="20" dirty="0">
                <a:solidFill>
                  <a:srgbClr val="00539F"/>
                </a:solidFill>
                <a:latin typeface="Arial"/>
                <a:cs typeface="Arial"/>
              </a:rPr>
              <a:t> </a:t>
            </a:r>
            <a:r>
              <a:rPr lang="en-US" sz="900" spc="-5" dirty="0">
                <a:solidFill>
                  <a:srgbClr val="00539F"/>
                </a:solidFill>
                <a:latin typeface="Arial"/>
                <a:cs typeface="Arial"/>
                <a:hlinkClick r:id="rId4"/>
              </a:rPr>
              <a:t>ouz.altan@rwth-aachen.de</a:t>
            </a:r>
            <a:endParaRPr lang="en-US" sz="900" dirty="0">
              <a:latin typeface="Arial"/>
              <a:cs typeface="Arial"/>
            </a:endParaRPr>
          </a:p>
        </p:txBody>
      </p:sp>
      <p:sp>
        <p:nvSpPr>
          <p:cNvPr id="4" name="object 4"/>
          <p:cNvSpPr/>
          <p:nvPr/>
        </p:nvSpPr>
        <p:spPr>
          <a:xfrm>
            <a:off x="359663" y="813816"/>
            <a:ext cx="11483975" cy="0"/>
          </a:xfrm>
          <a:custGeom>
            <a:avLst/>
            <a:gdLst/>
            <a:ahLst/>
            <a:cxnLst/>
            <a:rect l="l" t="t" r="r" b="b"/>
            <a:pathLst>
              <a:path w="11483975">
                <a:moveTo>
                  <a:pt x="0" y="0"/>
                </a:moveTo>
                <a:lnTo>
                  <a:pt x="11483975" y="0"/>
                </a:lnTo>
              </a:path>
            </a:pathLst>
          </a:custGeom>
          <a:ln w="6096">
            <a:solidFill>
              <a:srgbClr val="000000"/>
            </a:solidFill>
          </a:ln>
        </p:spPr>
        <p:txBody>
          <a:bodyPr wrap="square" lIns="0" tIns="0" rIns="0" bIns="0" rtlCol="0"/>
          <a:lstStyle/>
          <a:p>
            <a:endParaRPr dirty="0"/>
          </a:p>
        </p:txBody>
      </p:sp>
      <p:sp>
        <p:nvSpPr>
          <p:cNvPr id="5" name="object 5"/>
          <p:cNvSpPr/>
          <p:nvPr/>
        </p:nvSpPr>
        <p:spPr>
          <a:xfrm>
            <a:off x="359663" y="6042659"/>
            <a:ext cx="11483975" cy="0"/>
          </a:xfrm>
          <a:custGeom>
            <a:avLst/>
            <a:gdLst/>
            <a:ahLst/>
            <a:cxnLst/>
            <a:rect l="l" t="t" r="r" b="b"/>
            <a:pathLst>
              <a:path w="11483975">
                <a:moveTo>
                  <a:pt x="0" y="0"/>
                </a:moveTo>
                <a:lnTo>
                  <a:pt x="11483975" y="0"/>
                </a:lnTo>
              </a:path>
            </a:pathLst>
          </a:custGeom>
          <a:ln w="6096">
            <a:solidFill>
              <a:srgbClr val="000000"/>
            </a:solidFill>
          </a:ln>
        </p:spPr>
        <p:txBody>
          <a:bodyPr wrap="square" lIns="0" tIns="0" rIns="0" bIns="0" rtlCol="0"/>
          <a:lstStyle/>
          <a:p>
            <a:endParaRPr dirty="0"/>
          </a:p>
        </p:txBody>
      </p:sp>
      <p:sp>
        <p:nvSpPr>
          <p:cNvPr id="6" name="object 6"/>
          <p:cNvSpPr txBox="1"/>
          <p:nvPr/>
        </p:nvSpPr>
        <p:spPr>
          <a:xfrm>
            <a:off x="347573" y="6213449"/>
            <a:ext cx="153670" cy="151323"/>
          </a:xfrm>
          <a:prstGeom prst="rect">
            <a:avLst/>
          </a:prstGeom>
        </p:spPr>
        <p:txBody>
          <a:bodyPr vert="horz" wrap="square" lIns="0" tIns="12700" rIns="0" bIns="0" rtlCol="0">
            <a:spAutoFit/>
          </a:bodyPr>
          <a:lstStyle/>
          <a:p>
            <a:pPr marL="12700">
              <a:lnSpc>
                <a:spcPct val="100000"/>
              </a:lnSpc>
              <a:spcBef>
                <a:spcPts val="100"/>
              </a:spcBef>
            </a:pPr>
            <a:fld id="{81D60167-4931-47E6-BA6A-407CBD079E47}" type="slidenum">
              <a:rPr lang="tr-TR" sz="900" spc="-5">
                <a:solidFill>
                  <a:srgbClr val="00539F"/>
                </a:solidFill>
                <a:latin typeface="Arial"/>
                <a:cs typeface="Arial"/>
              </a:rPr>
              <a:pPr marL="12700">
                <a:lnSpc>
                  <a:spcPct val="100000"/>
                </a:lnSpc>
                <a:spcBef>
                  <a:spcPts val="100"/>
                </a:spcBef>
              </a:pPr>
              <a:t>28</a:t>
            </a:fld>
            <a:endParaRPr sz="900" dirty="0">
              <a:latin typeface="Arial"/>
              <a:cs typeface="Arial"/>
            </a:endParaRPr>
          </a:p>
        </p:txBody>
      </p:sp>
      <p:sp>
        <p:nvSpPr>
          <p:cNvPr id="7" name="object 7"/>
          <p:cNvSpPr txBox="1"/>
          <p:nvPr/>
        </p:nvSpPr>
        <p:spPr>
          <a:xfrm>
            <a:off x="347268" y="1132077"/>
            <a:ext cx="11496370" cy="4291559"/>
          </a:xfrm>
          <a:prstGeom prst="rect">
            <a:avLst/>
          </a:prstGeom>
        </p:spPr>
        <p:txBody>
          <a:bodyPr vert="horz" wrap="square" lIns="0" tIns="13335" rIns="0" bIns="0" rtlCol="0">
            <a:spAutoFit/>
          </a:bodyPr>
          <a:lstStyle/>
          <a:p>
            <a:pPr marL="12700">
              <a:lnSpc>
                <a:spcPct val="100000"/>
              </a:lnSpc>
              <a:spcBef>
                <a:spcPts val="105"/>
              </a:spcBef>
            </a:pPr>
            <a:r>
              <a:rPr sz="2000" b="1" dirty="0">
                <a:latin typeface="Arial"/>
                <a:cs typeface="Arial"/>
              </a:rPr>
              <a:t>References:</a:t>
            </a:r>
            <a:endParaRPr sz="2000" dirty="0">
              <a:latin typeface="Arial"/>
              <a:cs typeface="Arial"/>
            </a:endParaRPr>
          </a:p>
          <a:p>
            <a:pPr marL="228600" indent="-216535">
              <a:spcBef>
                <a:spcPts val="1805"/>
              </a:spcBef>
              <a:buClr>
                <a:srgbClr val="00539F"/>
              </a:buClr>
              <a:buFontTx/>
              <a:buChar char="•"/>
              <a:tabLst>
                <a:tab pos="228600" algn="l"/>
                <a:tab pos="229235" algn="l"/>
              </a:tabLst>
            </a:pPr>
            <a:r>
              <a:rPr lang="tr-TR" dirty="0" smtClean="0">
                <a:latin typeface="Arial"/>
                <a:cs typeface="Arial"/>
              </a:rPr>
              <a:t>[1]</a:t>
            </a:r>
            <a:r>
              <a:rPr lang="en-US" i="1" dirty="0"/>
              <a:t> </a:t>
            </a:r>
            <a:r>
              <a:rPr lang="en-US" dirty="0"/>
              <a:t>“Drones for Search and Rescue,” </a:t>
            </a:r>
            <a:r>
              <a:rPr lang="en-US" i="1" dirty="0"/>
              <a:t>COPTRZ</a:t>
            </a:r>
            <a:r>
              <a:rPr lang="en-US" dirty="0"/>
              <a:t>, 05-May-2020. [Online]. Available: https://coptrz.com/drone-in-sar-operations/. [Accessed: 06-Jul-2021]. </a:t>
            </a:r>
            <a:endParaRPr lang="tr-TR" dirty="0" smtClean="0">
              <a:latin typeface="Arial"/>
              <a:cs typeface="Arial"/>
            </a:endParaRPr>
          </a:p>
          <a:p>
            <a:pPr marL="228600" indent="-216535">
              <a:spcBef>
                <a:spcPts val="1805"/>
              </a:spcBef>
              <a:buClr>
                <a:srgbClr val="00539F"/>
              </a:buClr>
              <a:buFontTx/>
              <a:buChar char="•"/>
              <a:tabLst>
                <a:tab pos="228600" algn="l"/>
                <a:tab pos="229235" algn="l"/>
              </a:tabLst>
            </a:pPr>
            <a:r>
              <a:rPr lang="tr-TR" dirty="0" smtClean="0">
                <a:latin typeface="Arial"/>
                <a:cs typeface="Arial"/>
              </a:rPr>
              <a:t>[2] </a:t>
            </a:r>
            <a:r>
              <a:rPr lang="en-US" dirty="0"/>
              <a:t>“What Is SLAM (Simultaneous Localization and Mapping) – MATLAB &amp; Simulink,” </a:t>
            </a:r>
            <a:r>
              <a:rPr lang="en-US" i="1" dirty="0"/>
              <a:t>What Is SLAM (Simultaneous Localization and Mapping) – MATLAB &amp; Simulink - MATLAB &amp; Simulink</a:t>
            </a:r>
            <a:r>
              <a:rPr lang="en-US" dirty="0"/>
              <a:t>. [Online]. Available: https://www.mathworks.com/discovery/slam.html. [Accessed: 06-Jul-2021]. </a:t>
            </a:r>
            <a:endParaRPr lang="tr-TR" dirty="0" smtClean="0">
              <a:latin typeface="Arial"/>
              <a:cs typeface="Arial"/>
            </a:endParaRPr>
          </a:p>
          <a:p>
            <a:pPr marL="228600" indent="-216535">
              <a:spcBef>
                <a:spcPts val="1805"/>
              </a:spcBef>
              <a:buClr>
                <a:srgbClr val="00539F"/>
              </a:buClr>
              <a:buFontTx/>
              <a:buChar char="•"/>
              <a:tabLst>
                <a:tab pos="228600" algn="l"/>
                <a:tab pos="229235" algn="l"/>
              </a:tabLst>
            </a:pPr>
            <a:r>
              <a:rPr lang="tr-TR" dirty="0" smtClean="0">
                <a:latin typeface="Arial"/>
                <a:cs typeface="Arial"/>
              </a:rPr>
              <a:t>[3] </a:t>
            </a:r>
            <a:r>
              <a:rPr lang="en-US" dirty="0"/>
              <a:t>“FARO and Boston Dynamics announce Trek integration for automated 3D scanning,” </a:t>
            </a:r>
            <a:r>
              <a:rPr lang="en-US" i="1" dirty="0"/>
              <a:t>Geo Week News</a:t>
            </a:r>
            <a:r>
              <a:rPr lang="en-US" dirty="0"/>
              <a:t>. [Online]. Available: https://www.geoweeknews.com/news/faro-and-boston-dynamics-announce-trek-integration-for-automated-3d-scanning. [Accessed: 06-Jul-2021]. </a:t>
            </a:r>
            <a:endParaRPr lang="tr-TR" dirty="0" smtClean="0">
              <a:latin typeface="Arial"/>
              <a:cs typeface="Arial"/>
            </a:endParaRPr>
          </a:p>
          <a:p>
            <a:pPr marL="228600" indent="-216535">
              <a:spcBef>
                <a:spcPts val="1805"/>
              </a:spcBef>
              <a:buClr>
                <a:srgbClr val="00539F"/>
              </a:buClr>
              <a:buFontTx/>
              <a:buChar char="•"/>
              <a:tabLst>
                <a:tab pos="228600" algn="l"/>
                <a:tab pos="229235" algn="l"/>
              </a:tabLst>
            </a:pPr>
            <a:r>
              <a:rPr lang="tr-TR" dirty="0" smtClean="0">
                <a:latin typeface="Arial"/>
                <a:cs typeface="Arial"/>
              </a:rPr>
              <a:t>[4] </a:t>
            </a:r>
            <a:r>
              <a:rPr lang="en-US" dirty="0"/>
              <a:t>By and K. Bizwire, “Drones to the Rescue: Next-Generation Lifeguards Can Fly,” </a:t>
            </a:r>
            <a:r>
              <a:rPr lang="en-US" i="1" dirty="0"/>
              <a:t>Be Korea-savvy</a:t>
            </a:r>
            <a:r>
              <a:rPr lang="en-US" dirty="0"/>
              <a:t>, 18-Jul-2017. [Online]. Available: http://koreabizwire.com/drones-to-the-rescue-next-generation-lifeguards-can-fly/88780. [Accessed: 06-Jul-2021]. </a:t>
            </a:r>
            <a:endParaRPr lang="tr-TR" dirty="0" smtClean="0">
              <a:latin typeface="Arial"/>
              <a:cs typeface="Arial"/>
            </a:endParaRPr>
          </a:p>
        </p:txBody>
      </p:sp>
      <p:sp>
        <p:nvSpPr>
          <p:cNvPr id="8" name="object 8"/>
          <p:cNvSpPr txBox="1">
            <a:spLocks noGrp="1"/>
          </p:cNvSpPr>
          <p:nvPr>
            <p:ph type="title"/>
          </p:nvPr>
        </p:nvSpPr>
        <p:spPr>
          <a:xfrm>
            <a:off x="347268" y="419811"/>
            <a:ext cx="1400175" cy="331470"/>
          </a:xfrm>
          <a:prstGeom prst="rect">
            <a:avLst/>
          </a:prstGeom>
        </p:spPr>
        <p:txBody>
          <a:bodyPr vert="horz" wrap="square" lIns="0" tIns="13335" rIns="0" bIns="0" rtlCol="0">
            <a:spAutoFit/>
          </a:bodyPr>
          <a:lstStyle/>
          <a:p>
            <a:pPr marL="12700">
              <a:lnSpc>
                <a:spcPct val="100000"/>
              </a:lnSpc>
              <a:spcBef>
                <a:spcPts val="105"/>
              </a:spcBef>
            </a:pPr>
            <a:r>
              <a:rPr dirty="0"/>
              <a:t>References</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639386" y="6243484"/>
            <a:ext cx="3119966" cy="415211"/>
          </a:xfrm>
          <a:prstGeom prst="rect">
            <a:avLst/>
          </a:prstGeom>
        </p:spPr>
      </p:pic>
      <p:sp>
        <p:nvSpPr>
          <p:cNvPr id="3" name="object 3"/>
          <p:cNvSpPr txBox="1"/>
          <p:nvPr/>
        </p:nvSpPr>
        <p:spPr>
          <a:xfrm>
            <a:off x="1182725" y="6213449"/>
            <a:ext cx="4726940" cy="437515"/>
          </a:xfrm>
          <a:prstGeom prst="rect">
            <a:avLst/>
          </a:prstGeom>
        </p:spPr>
        <p:txBody>
          <a:bodyPr vert="horz" wrap="square" lIns="0" tIns="12700" rIns="0" bIns="0" rtlCol="0">
            <a:spAutoFit/>
          </a:bodyPr>
          <a:lstStyle/>
          <a:p>
            <a:pPr marL="12700" marR="5080">
              <a:lnSpc>
                <a:spcPct val="100000"/>
              </a:lnSpc>
              <a:spcBef>
                <a:spcPts val="15"/>
              </a:spcBef>
            </a:pPr>
            <a:r>
              <a:rPr lang="en-US" sz="900" dirty="0">
                <a:solidFill>
                  <a:srgbClr val="00539F"/>
                </a:solidFill>
                <a:latin typeface="Arial"/>
                <a:cs typeface="Arial"/>
              </a:rPr>
              <a:t>Seminar: Mobile Robotics in Disaster Scenarios | </a:t>
            </a:r>
            <a:r>
              <a:rPr lang="en-US" sz="900" spc="-5" dirty="0">
                <a:solidFill>
                  <a:srgbClr val="00539F"/>
                </a:solidFill>
                <a:latin typeface="Arial"/>
                <a:cs typeface="Arial"/>
              </a:rPr>
              <a:t>07.07.2021 </a:t>
            </a:r>
          </a:p>
          <a:p>
            <a:pPr marL="12700" marR="5080">
              <a:lnSpc>
                <a:spcPct val="100000"/>
              </a:lnSpc>
              <a:spcBef>
                <a:spcPts val="15"/>
              </a:spcBef>
            </a:pPr>
            <a:r>
              <a:rPr lang="en-US" sz="900" spc="-235" dirty="0">
                <a:solidFill>
                  <a:srgbClr val="00539F"/>
                </a:solidFill>
                <a:latin typeface="Arial"/>
                <a:cs typeface="Arial"/>
              </a:rPr>
              <a:t> </a:t>
            </a:r>
            <a:r>
              <a:rPr lang="en-US" sz="900" dirty="0">
                <a:solidFill>
                  <a:srgbClr val="00539F"/>
                </a:solidFill>
                <a:latin typeface="Arial"/>
                <a:cs typeface="Arial"/>
              </a:rPr>
              <a:t>Institute</a:t>
            </a:r>
            <a:r>
              <a:rPr lang="en-US" sz="900" spc="-25" dirty="0">
                <a:solidFill>
                  <a:srgbClr val="00539F"/>
                </a:solidFill>
                <a:latin typeface="Arial"/>
                <a:cs typeface="Arial"/>
              </a:rPr>
              <a:t> </a:t>
            </a:r>
            <a:r>
              <a:rPr lang="en-US" sz="900" dirty="0">
                <a:solidFill>
                  <a:srgbClr val="00539F"/>
                </a:solidFill>
                <a:latin typeface="Arial"/>
                <a:cs typeface="Arial"/>
              </a:rPr>
              <a:t>for </a:t>
            </a:r>
            <a:r>
              <a:rPr lang="en-US" sz="900" spc="-5" dirty="0">
                <a:solidFill>
                  <a:srgbClr val="00539F"/>
                </a:solidFill>
                <a:latin typeface="Arial"/>
                <a:cs typeface="Arial"/>
              </a:rPr>
              <a:t>Man-Machine</a:t>
            </a:r>
            <a:r>
              <a:rPr lang="en-US" sz="900" spc="5" dirty="0">
                <a:solidFill>
                  <a:srgbClr val="00539F"/>
                </a:solidFill>
                <a:latin typeface="Arial"/>
                <a:cs typeface="Arial"/>
              </a:rPr>
              <a:t> </a:t>
            </a:r>
            <a:r>
              <a:rPr lang="en-US" sz="900" dirty="0">
                <a:solidFill>
                  <a:srgbClr val="00539F"/>
                </a:solidFill>
                <a:latin typeface="Arial"/>
                <a:cs typeface="Arial"/>
              </a:rPr>
              <a:t>Interaction</a:t>
            </a:r>
            <a:r>
              <a:rPr lang="en-US" sz="900" spc="-35" dirty="0">
                <a:solidFill>
                  <a:srgbClr val="00539F"/>
                </a:solidFill>
                <a:latin typeface="Arial"/>
                <a:cs typeface="Arial"/>
              </a:rPr>
              <a:t> </a:t>
            </a:r>
            <a:r>
              <a:rPr lang="en-US" sz="900" dirty="0">
                <a:solidFill>
                  <a:srgbClr val="00539F"/>
                </a:solidFill>
                <a:latin typeface="Arial"/>
                <a:cs typeface="Arial"/>
              </a:rPr>
              <a:t>|</a:t>
            </a:r>
            <a:r>
              <a:rPr lang="en-US" sz="900" spc="-5" dirty="0">
                <a:solidFill>
                  <a:srgbClr val="00539F"/>
                </a:solidFill>
                <a:latin typeface="Arial"/>
                <a:cs typeface="Arial"/>
              </a:rPr>
              <a:t> </a:t>
            </a:r>
            <a:r>
              <a:rPr lang="en-US" sz="900" spc="-5" dirty="0">
                <a:solidFill>
                  <a:srgbClr val="00539F"/>
                </a:solidFill>
                <a:latin typeface="Arial"/>
                <a:cs typeface="Arial"/>
                <a:hlinkClick r:id="rId3"/>
              </a:rPr>
              <a:t>www.mmi.rwth-aachen.de</a:t>
            </a:r>
            <a:endParaRPr lang="en-US" sz="900" dirty="0">
              <a:latin typeface="Arial"/>
              <a:cs typeface="Arial"/>
            </a:endParaRPr>
          </a:p>
          <a:p>
            <a:pPr marL="12700">
              <a:lnSpc>
                <a:spcPct val="100000"/>
              </a:lnSpc>
            </a:pPr>
            <a:r>
              <a:rPr lang="en-US" sz="900" spc="-5" dirty="0" smtClean="0">
                <a:solidFill>
                  <a:srgbClr val="00539F"/>
                </a:solidFill>
                <a:latin typeface="Arial"/>
                <a:cs typeface="Arial"/>
              </a:rPr>
              <a:t>O</a:t>
            </a:r>
            <a:r>
              <a:rPr lang="tr-TR" sz="900" spc="-5" dirty="0" smtClean="0">
                <a:solidFill>
                  <a:srgbClr val="00539F"/>
                </a:solidFill>
                <a:latin typeface="Arial"/>
                <a:cs typeface="Arial"/>
              </a:rPr>
              <a:t>g</a:t>
            </a:r>
            <a:r>
              <a:rPr lang="en-US" sz="900" spc="-5" dirty="0" smtClean="0">
                <a:solidFill>
                  <a:srgbClr val="00539F"/>
                </a:solidFill>
                <a:latin typeface="Arial"/>
                <a:cs typeface="Arial"/>
              </a:rPr>
              <a:t>uz </a:t>
            </a:r>
            <a:r>
              <a:rPr lang="en-US" sz="900" spc="-5" dirty="0">
                <a:solidFill>
                  <a:srgbClr val="00539F"/>
                </a:solidFill>
                <a:latin typeface="Arial"/>
                <a:cs typeface="Arial"/>
              </a:rPr>
              <a:t>Altan </a:t>
            </a:r>
            <a:r>
              <a:rPr lang="en-US" sz="900" dirty="0">
                <a:solidFill>
                  <a:srgbClr val="00539F"/>
                </a:solidFill>
                <a:latin typeface="Arial"/>
                <a:cs typeface="Arial"/>
              </a:rPr>
              <a:t>|</a:t>
            </a:r>
            <a:r>
              <a:rPr lang="en-US" sz="900" spc="20" dirty="0">
                <a:solidFill>
                  <a:srgbClr val="00539F"/>
                </a:solidFill>
                <a:latin typeface="Arial"/>
                <a:cs typeface="Arial"/>
              </a:rPr>
              <a:t> </a:t>
            </a:r>
            <a:r>
              <a:rPr lang="en-US" sz="900" spc="-5" dirty="0">
                <a:solidFill>
                  <a:srgbClr val="00539F"/>
                </a:solidFill>
                <a:latin typeface="Arial"/>
                <a:cs typeface="Arial"/>
                <a:hlinkClick r:id="rId4"/>
              </a:rPr>
              <a:t>ouz.altan@rwth-aachen.de</a:t>
            </a:r>
            <a:endParaRPr lang="en-US" sz="900" dirty="0">
              <a:latin typeface="Arial"/>
              <a:cs typeface="Arial"/>
            </a:endParaRPr>
          </a:p>
        </p:txBody>
      </p:sp>
      <p:sp>
        <p:nvSpPr>
          <p:cNvPr id="4" name="object 4"/>
          <p:cNvSpPr/>
          <p:nvPr/>
        </p:nvSpPr>
        <p:spPr>
          <a:xfrm>
            <a:off x="359663" y="813816"/>
            <a:ext cx="11483975" cy="0"/>
          </a:xfrm>
          <a:custGeom>
            <a:avLst/>
            <a:gdLst/>
            <a:ahLst/>
            <a:cxnLst/>
            <a:rect l="l" t="t" r="r" b="b"/>
            <a:pathLst>
              <a:path w="11483975">
                <a:moveTo>
                  <a:pt x="0" y="0"/>
                </a:moveTo>
                <a:lnTo>
                  <a:pt x="11483975" y="0"/>
                </a:lnTo>
              </a:path>
            </a:pathLst>
          </a:custGeom>
          <a:ln w="6096">
            <a:solidFill>
              <a:srgbClr val="000000"/>
            </a:solidFill>
          </a:ln>
        </p:spPr>
        <p:txBody>
          <a:bodyPr wrap="square" lIns="0" tIns="0" rIns="0" bIns="0" rtlCol="0"/>
          <a:lstStyle/>
          <a:p>
            <a:endParaRPr dirty="0"/>
          </a:p>
        </p:txBody>
      </p:sp>
      <p:sp>
        <p:nvSpPr>
          <p:cNvPr id="5" name="object 5"/>
          <p:cNvSpPr/>
          <p:nvPr/>
        </p:nvSpPr>
        <p:spPr>
          <a:xfrm>
            <a:off x="359663" y="6042659"/>
            <a:ext cx="11483975" cy="0"/>
          </a:xfrm>
          <a:custGeom>
            <a:avLst/>
            <a:gdLst/>
            <a:ahLst/>
            <a:cxnLst/>
            <a:rect l="l" t="t" r="r" b="b"/>
            <a:pathLst>
              <a:path w="11483975">
                <a:moveTo>
                  <a:pt x="0" y="0"/>
                </a:moveTo>
                <a:lnTo>
                  <a:pt x="11483975" y="0"/>
                </a:lnTo>
              </a:path>
            </a:pathLst>
          </a:custGeom>
          <a:ln w="6096">
            <a:solidFill>
              <a:srgbClr val="000000"/>
            </a:solidFill>
          </a:ln>
        </p:spPr>
        <p:txBody>
          <a:bodyPr wrap="square" lIns="0" tIns="0" rIns="0" bIns="0" rtlCol="0"/>
          <a:lstStyle/>
          <a:p>
            <a:endParaRPr dirty="0"/>
          </a:p>
        </p:txBody>
      </p:sp>
      <p:sp>
        <p:nvSpPr>
          <p:cNvPr id="6" name="object 6"/>
          <p:cNvSpPr txBox="1"/>
          <p:nvPr/>
        </p:nvSpPr>
        <p:spPr>
          <a:xfrm>
            <a:off x="347573" y="6213449"/>
            <a:ext cx="153670" cy="151323"/>
          </a:xfrm>
          <a:prstGeom prst="rect">
            <a:avLst/>
          </a:prstGeom>
        </p:spPr>
        <p:txBody>
          <a:bodyPr vert="horz" wrap="square" lIns="0" tIns="12700" rIns="0" bIns="0" rtlCol="0">
            <a:spAutoFit/>
          </a:bodyPr>
          <a:lstStyle/>
          <a:p>
            <a:pPr marL="12700">
              <a:lnSpc>
                <a:spcPct val="100000"/>
              </a:lnSpc>
              <a:spcBef>
                <a:spcPts val="100"/>
              </a:spcBef>
            </a:pPr>
            <a:fld id="{81D60167-4931-47E6-BA6A-407CBD079E47}" type="slidenum">
              <a:rPr lang="tr-TR" sz="900" spc="-5">
                <a:solidFill>
                  <a:srgbClr val="00539F"/>
                </a:solidFill>
                <a:latin typeface="Arial"/>
                <a:cs typeface="Arial"/>
              </a:rPr>
              <a:pPr marL="12700">
                <a:lnSpc>
                  <a:spcPct val="100000"/>
                </a:lnSpc>
                <a:spcBef>
                  <a:spcPts val="100"/>
                </a:spcBef>
              </a:pPr>
              <a:t>29</a:t>
            </a:fld>
            <a:endParaRPr sz="900" dirty="0">
              <a:latin typeface="Arial"/>
              <a:cs typeface="Arial"/>
            </a:endParaRPr>
          </a:p>
        </p:txBody>
      </p:sp>
      <p:sp>
        <p:nvSpPr>
          <p:cNvPr id="7" name="object 7"/>
          <p:cNvSpPr txBox="1"/>
          <p:nvPr/>
        </p:nvSpPr>
        <p:spPr>
          <a:xfrm>
            <a:off x="347268" y="1132077"/>
            <a:ext cx="11496370" cy="3183564"/>
          </a:xfrm>
          <a:prstGeom prst="rect">
            <a:avLst/>
          </a:prstGeom>
        </p:spPr>
        <p:txBody>
          <a:bodyPr vert="horz" wrap="square" lIns="0" tIns="13335" rIns="0" bIns="0" rtlCol="0">
            <a:spAutoFit/>
          </a:bodyPr>
          <a:lstStyle/>
          <a:p>
            <a:pPr marL="12700">
              <a:lnSpc>
                <a:spcPct val="100000"/>
              </a:lnSpc>
              <a:spcBef>
                <a:spcPts val="105"/>
              </a:spcBef>
            </a:pPr>
            <a:r>
              <a:rPr sz="2000" b="1" dirty="0">
                <a:latin typeface="Arial"/>
                <a:cs typeface="Arial"/>
              </a:rPr>
              <a:t>References:</a:t>
            </a:r>
            <a:endParaRPr sz="2000" dirty="0">
              <a:latin typeface="Arial"/>
              <a:cs typeface="Arial"/>
            </a:endParaRPr>
          </a:p>
          <a:p>
            <a:pPr marL="228600" indent="-216535">
              <a:spcBef>
                <a:spcPts val="1805"/>
              </a:spcBef>
              <a:buClr>
                <a:srgbClr val="00539F"/>
              </a:buClr>
              <a:buFontTx/>
              <a:buChar char="•"/>
              <a:tabLst>
                <a:tab pos="228600" algn="l"/>
                <a:tab pos="229235" algn="l"/>
              </a:tabLst>
            </a:pPr>
            <a:r>
              <a:rPr lang="tr-TR" dirty="0">
                <a:latin typeface="Arial"/>
                <a:cs typeface="Arial"/>
              </a:rPr>
              <a:t>[5] </a:t>
            </a:r>
            <a:r>
              <a:rPr lang="en-US" dirty="0"/>
              <a:t>“ICARUS makes first-ever legal RPAS flight in Brussels,” </a:t>
            </a:r>
            <a:r>
              <a:rPr lang="en-US" i="1" dirty="0"/>
              <a:t>FP7</a:t>
            </a:r>
            <a:r>
              <a:rPr lang="en-US" dirty="0"/>
              <a:t>. [Online]. Available: http://www.fp7-icarus.eu/news/icarus-makes-first-ever-legal-rpas-flight-brussels. [Accessed: 06-Jul-2021]. </a:t>
            </a:r>
            <a:endParaRPr lang="tr-TR" dirty="0" smtClean="0">
              <a:latin typeface="Arial"/>
              <a:cs typeface="Arial"/>
            </a:endParaRPr>
          </a:p>
          <a:p>
            <a:pPr marL="228600" indent="-216535">
              <a:spcBef>
                <a:spcPts val="1805"/>
              </a:spcBef>
              <a:buClr>
                <a:srgbClr val="00539F"/>
              </a:buClr>
              <a:buFontTx/>
              <a:buChar char="•"/>
              <a:tabLst>
                <a:tab pos="228600" algn="l"/>
                <a:tab pos="229235" algn="l"/>
              </a:tabLst>
            </a:pPr>
            <a:r>
              <a:rPr lang="tr-TR" dirty="0" smtClean="0">
                <a:latin typeface="Arial"/>
                <a:cs typeface="Arial"/>
              </a:rPr>
              <a:t>[6] </a:t>
            </a:r>
            <a:r>
              <a:rPr lang="tr-TR" i="1" dirty="0"/>
              <a:t>Voxel Planes - IROS 2013</a:t>
            </a:r>
            <a:r>
              <a:rPr lang="tr-TR" dirty="0"/>
              <a:t>. [Online]. Available: http://www-personal.umich.edu/~dhiman/voxelplanes/presentation.html#3. [Accessed: 06-Jul-2021]. </a:t>
            </a:r>
            <a:endParaRPr lang="tr-TR" dirty="0" smtClean="0">
              <a:latin typeface="Arial"/>
              <a:cs typeface="Arial"/>
            </a:endParaRPr>
          </a:p>
          <a:p>
            <a:pPr marL="228600" indent="-216535">
              <a:spcBef>
                <a:spcPts val="1805"/>
              </a:spcBef>
              <a:buClr>
                <a:srgbClr val="00539F"/>
              </a:buClr>
              <a:buFontTx/>
              <a:buChar char="•"/>
              <a:tabLst>
                <a:tab pos="228600" algn="l"/>
                <a:tab pos="229235" algn="l"/>
              </a:tabLst>
            </a:pPr>
            <a:r>
              <a:rPr lang="tr-TR" dirty="0" smtClean="0">
                <a:latin typeface="Arial"/>
                <a:cs typeface="Arial"/>
              </a:rPr>
              <a:t>[7] </a:t>
            </a:r>
            <a:r>
              <a:rPr lang="en-US" dirty="0"/>
              <a:t>“Slideshow: Rescue Robots Save the Day,” </a:t>
            </a:r>
            <a:r>
              <a:rPr lang="en-US" i="1" dirty="0"/>
              <a:t>designnews.com</a:t>
            </a:r>
            <a:r>
              <a:rPr lang="en-US" dirty="0"/>
              <a:t>, 21-May-2017. [Online]. Available: https://www.designnews.com/slideshow-rescue-robots-save-day/gallery?slide=1. [Accessed: 06-Jul-2021]. </a:t>
            </a:r>
          </a:p>
          <a:p>
            <a:pPr marL="228600" indent="-216535">
              <a:lnSpc>
                <a:spcPct val="100000"/>
              </a:lnSpc>
              <a:spcBef>
                <a:spcPts val="1805"/>
              </a:spcBef>
              <a:buClr>
                <a:srgbClr val="00539F"/>
              </a:buClr>
              <a:buChar char="•"/>
              <a:tabLst>
                <a:tab pos="228600" algn="l"/>
                <a:tab pos="229235" algn="l"/>
              </a:tabLst>
            </a:pPr>
            <a:endParaRPr lang="tr-TR" dirty="0">
              <a:latin typeface="Arial"/>
              <a:cs typeface="Arial"/>
            </a:endParaRPr>
          </a:p>
        </p:txBody>
      </p:sp>
      <p:sp>
        <p:nvSpPr>
          <p:cNvPr id="8" name="object 8"/>
          <p:cNvSpPr txBox="1">
            <a:spLocks noGrp="1"/>
          </p:cNvSpPr>
          <p:nvPr>
            <p:ph type="title"/>
          </p:nvPr>
        </p:nvSpPr>
        <p:spPr>
          <a:xfrm>
            <a:off x="347268" y="419811"/>
            <a:ext cx="1400175" cy="331470"/>
          </a:xfrm>
          <a:prstGeom prst="rect">
            <a:avLst/>
          </a:prstGeom>
        </p:spPr>
        <p:txBody>
          <a:bodyPr vert="horz" wrap="square" lIns="0" tIns="13335" rIns="0" bIns="0" rtlCol="0">
            <a:spAutoFit/>
          </a:bodyPr>
          <a:lstStyle/>
          <a:p>
            <a:pPr marL="12700">
              <a:lnSpc>
                <a:spcPct val="100000"/>
              </a:lnSpc>
              <a:spcBef>
                <a:spcPts val="105"/>
              </a:spcBef>
            </a:pPr>
            <a:r>
              <a:rPr dirty="0"/>
              <a:t>References</a:t>
            </a:r>
          </a:p>
        </p:txBody>
      </p:sp>
    </p:spTree>
    <p:extLst>
      <p:ext uri="{BB962C8B-B14F-4D97-AF65-F5344CB8AC3E}">
        <p14:creationId xmlns:p14="http://schemas.microsoft.com/office/powerpoint/2010/main" val="2259609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59663" y="3037332"/>
            <a:ext cx="11483975" cy="0"/>
          </a:xfrm>
          <a:custGeom>
            <a:avLst/>
            <a:gdLst/>
            <a:ahLst/>
            <a:cxnLst/>
            <a:rect l="l" t="t" r="r" b="b"/>
            <a:pathLst>
              <a:path w="11483975">
                <a:moveTo>
                  <a:pt x="0" y="0"/>
                </a:moveTo>
                <a:lnTo>
                  <a:pt x="11483975" y="0"/>
                </a:lnTo>
              </a:path>
            </a:pathLst>
          </a:custGeom>
          <a:ln w="6096">
            <a:solidFill>
              <a:srgbClr val="000000"/>
            </a:solidFill>
          </a:ln>
        </p:spPr>
        <p:txBody>
          <a:bodyPr wrap="square" lIns="0" tIns="0" rIns="0" bIns="0" rtlCol="0"/>
          <a:lstStyle/>
          <a:p>
            <a:endParaRPr dirty="0"/>
          </a:p>
        </p:txBody>
      </p:sp>
      <p:pic>
        <p:nvPicPr>
          <p:cNvPr id="3" name="object 3"/>
          <p:cNvPicPr/>
          <p:nvPr/>
        </p:nvPicPr>
        <p:blipFill>
          <a:blip r:embed="rId2" cstate="print"/>
          <a:stretch>
            <a:fillRect/>
          </a:stretch>
        </p:blipFill>
        <p:spPr>
          <a:xfrm>
            <a:off x="8639386" y="6243484"/>
            <a:ext cx="3119966" cy="415211"/>
          </a:xfrm>
          <a:prstGeom prst="rect">
            <a:avLst/>
          </a:prstGeom>
        </p:spPr>
      </p:pic>
      <p:sp>
        <p:nvSpPr>
          <p:cNvPr id="4" name="object 4"/>
          <p:cNvSpPr txBox="1"/>
          <p:nvPr/>
        </p:nvSpPr>
        <p:spPr>
          <a:xfrm>
            <a:off x="347268" y="2414777"/>
            <a:ext cx="7963534" cy="513715"/>
          </a:xfrm>
          <a:prstGeom prst="rect">
            <a:avLst/>
          </a:prstGeom>
        </p:spPr>
        <p:txBody>
          <a:bodyPr vert="horz" wrap="square" lIns="0" tIns="13335" rIns="0" bIns="0" rtlCol="0">
            <a:spAutoFit/>
          </a:bodyPr>
          <a:lstStyle/>
          <a:p>
            <a:pPr marL="12700">
              <a:lnSpc>
                <a:spcPct val="100000"/>
              </a:lnSpc>
              <a:spcBef>
                <a:spcPts val="105"/>
              </a:spcBef>
            </a:pPr>
            <a:r>
              <a:rPr lang="tr-TR" sz="3200" b="1" dirty="0" smtClean="0">
                <a:solidFill>
                  <a:srgbClr val="00539F"/>
                </a:solidFill>
                <a:latin typeface="Arial"/>
                <a:cs typeface="Arial"/>
              </a:rPr>
              <a:t>Introduction</a:t>
            </a:r>
            <a:endParaRPr sz="3200" dirty="0">
              <a:latin typeface="Arial"/>
              <a:cs typeface="Aria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347268" y="419811"/>
            <a:ext cx="2014932" cy="321242"/>
          </a:xfrm>
          <a:prstGeom prst="rect">
            <a:avLst/>
          </a:prstGeom>
        </p:spPr>
        <p:txBody>
          <a:bodyPr vert="horz" wrap="square" lIns="0" tIns="13335" rIns="0" bIns="0" rtlCol="0">
            <a:spAutoFit/>
          </a:bodyPr>
          <a:lstStyle/>
          <a:p>
            <a:pPr marL="12700">
              <a:lnSpc>
                <a:spcPct val="100000"/>
              </a:lnSpc>
              <a:spcBef>
                <a:spcPts val="105"/>
              </a:spcBef>
            </a:pPr>
            <a:r>
              <a:rPr lang="tr-TR" dirty="0"/>
              <a:t>Introduction</a:t>
            </a:r>
            <a:endParaRPr dirty="0"/>
          </a:p>
        </p:txBody>
      </p:sp>
      <p:sp>
        <p:nvSpPr>
          <p:cNvPr id="18" name="object 18"/>
          <p:cNvSpPr txBox="1"/>
          <p:nvPr/>
        </p:nvSpPr>
        <p:spPr>
          <a:xfrm>
            <a:off x="322173" y="6224276"/>
            <a:ext cx="153035" cy="140423"/>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lang="tr-TR" sz="900" spc="-5">
                <a:solidFill>
                  <a:srgbClr val="00539F"/>
                </a:solidFill>
                <a:latin typeface="Arial"/>
                <a:cs typeface="Arial"/>
              </a:rPr>
              <a:pPr marL="38100">
                <a:lnSpc>
                  <a:spcPct val="100000"/>
                </a:lnSpc>
                <a:spcBef>
                  <a:spcPts val="15"/>
                </a:spcBef>
              </a:pPr>
              <a:t>4</a:t>
            </a:fld>
            <a:endParaRPr sz="900" dirty="0">
              <a:latin typeface="Arial"/>
              <a:cs typeface="Arial"/>
            </a:endParaRPr>
          </a:p>
        </p:txBody>
      </p:sp>
      <p:sp>
        <p:nvSpPr>
          <p:cNvPr id="19" name="object 19"/>
          <p:cNvSpPr txBox="1"/>
          <p:nvPr/>
        </p:nvSpPr>
        <p:spPr>
          <a:xfrm>
            <a:off x="1182725" y="6224276"/>
            <a:ext cx="4726940" cy="427990"/>
          </a:xfrm>
          <a:prstGeom prst="rect">
            <a:avLst/>
          </a:prstGeom>
        </p:spPr>
        <p:txBody>
          <a:bodyPr vert="horz" wrap="square" lIns="0" tIns="1905" rIns="0" bIns="0" rtlCol="0">
            <a:spAutoFit/>
          </a:bodyPr>
          <a:lstStyle/>
          <a:p>
            <a:pPr marL="12700" marR="5080">
              <a:lnSpc>
                <a:spcPct val="100000"/>
              </a:lnSpc>
              <a:spcBef>
                <a:spcPts val="15"/>
              </a:spcBef>
            </a:pPr>
            <a:r>
              <a:rPr lang="en-US" sz="900" dirty="0" smtClean="0">
                <a:solidFill>
                  <a:srgbClr val="00539F"/>
                </a:solidFill>
                <a:latin typeface="Arial"/>
                <a:cs typeface="Arial"/>
              </a:rPr>
              <a:t>Seminar: Mobile Robotics in Disaster Scenarios | </a:t>
            </a:r>
            <a:r>
              <a:rPr lang="en-US" sz="900" spc="-5" dirty="0" smtClean="0">
                <a:solidFill>
                  <a:srgbClr val="00539F"/>
                </a:solidFill>
                <a:latin typeface="Arial"/>
                <a:cs typeface="Arial"/>
              </a:rPr>
              <a:t>07.07.2021 </a:t>
            </a:r>
          </a:p>
          <a:p>
            <a:pPr marL="12700" marR="5080">
              <a:lnSpc>
                <a:spcPct val="100000"/>
              </a:lnSpc>
              <a:spcBef>
                <a:spcPts val="15"/>
              </a:spcBef>
            </a:pPr>
            <a:r>
              <a:rPr lang="en-US" sz="900" spc="-235" dirty="0" smtClean="0">
                <a:solidFill>
                  <a:srgbClr val="00539F"/>
                </a:solidFill>
                <a:latin typeface="Arial"/>
                <a:cs typeface="Arial"/>
              </a:rPr>
              <a:t> </a:t>
            </a:r>
            <a:r>
              <a:rPr lang="en-US" sz="900" dirty="0" smtClean="0">
                <a:solidFill>
                  <a:srgbClr val="00539F"/>
                </a:solidFill>
                <a:latin typeface="Arial"/>
                <a:cs typeface="Arial"/>
              </a:rPr>
              <a:t>Institute</a:t>
            </a:r>
            <a:r>
              <a:rPr lang="en-US" sz="900" spc="-25" dirty="0" smtClean="0">
                <a:solidFill>
                  <a:srgbClr val="00539F"/>
                </a:solidFill>
                <a:latin typeface="Arial"/>
                <a:cs typeface="Arial"/>
              </a:rPr>
              <a:t> </a:t>
            </a:r>
            <a:r>
              <a:rPr lang="en-US" sz="900" dirty="0" smtClean="0">
                <a:solidFill>
                  <a:srgbClr val="00539F"/>
                </a:solidFill>
                <a:latin typeface="Arial"/>
                <a:cs typeface="Arial"/>
              </a:rPr>
              <a:t>for </a:t>
            </a:r>
            <a:r>
              <a:rPr lang="en-US" sz="900" spc="-5" dirty="0" smtClean="0">
                <a:solidFill>
                  <a:srgbClr val="00539F"/>
                </a:solidFill>
                <a:latin typeface="Arial"/>
                <a:cs typeface="Arial"/>
              </a:rPr>
              <a:t>Man-Machine</a:t>
            </a:r>
            <a:r>
              <a:rPr lang="en-US" sz="900" spc="5" dirty="0" smtClean="0">
                <a:solidFill>
                  <a:srgbClr val="00539F"/>
                </a:solidFill>
                <a:latin typeface="Arial"/>
                <a:cs typeface="Arial"/>
              </a:rPr>
              <a:t> </a:t>
            </a:r>
            <a:r>
              <a:rPr lang="en-US" sz="900" dirty="0" smtClean="0">
                <a:solidFill>
                  <a:srgbClr val="00539F"/>
                </a:solidFill>
                <a:latin typeface="Arial"/>
                <a:cs typeface="Arial"/>
              </a:rPr>
              <a:t>Interaction</a:t>
            </a:r>
            <a:r>
              <a:rPr lang="en-US" sz="900" spc="-35" dirty="0" smtClean="0">
                <a:solidFill>
                  <a:srgbClr val="00539F"/>
                </a:solidFill>
                <a:latin typeface="Arial"/>
                <a:cs typeface="Arial"/>
              </a:rPr>
              <a:t> </a:t>
            </a:r>
            <a:r>
              <a:rPr lang="en-US" sz="900" dirty="0" smtClean="0">
                <a:solidFill>
                  <a:srgbClr val="00539F"/>
                </a:solidFill>
                <a:latin typeface="Arial"/>
                <a:cs typeface="Arial"/>
              </a:rPr>
              <a:t>|</a:t>
            </a:r>
            <a:r>
              <a:rPr lang="en-US" sz="900" spc="-5" dirty="0" smtClean="0">
                <a:solidFill>
                  <a:srgbClr val="00539F"/>
                </a:solidFill>
                <a:latin typeface="Arial"/>
                <a:cs typeface="Arial"/>
              </a:rPr>
              <a:t> </a:t>
            </a:r>
            <a:r>
              <a:rPr lang="en-US" sz="900" spc="-5" dirty="0" smtClean="0">
                <a:solidFill>
                  <a:srgbClr val="00539F"/>
                </a:solidFill>
                <a:latin typeface="Arial"/>
                <a:cs typeface="Arial"/>
                <a:hlinkClick r:id="rId3"/>
              </a:rPr>
              <a:t>www.mmi.rwth-aachen.de</a:t>
            </a:r>
            <a:endParaRPr lang="en-US" sz="900" dirty="0" smtClean="0">
              <a:latin typeface="Arial"/>
              <a:cs typeface="Arial"/>
            </a:endParaRPr>
          </a:p>
          <a:p>
            <a:pPr marL="12700">
              <a:lnSpc>
                <a:spcPct val="100000"/>
              </a:lnSpc>
            </a:pPr>
            <a:r>
              <a:rPr lang="en-US" sz="900" spc="-5" dirty="0" smtClean="0">
                <a:solidFill>
                  <a:srgbClr val="00539F"/>
                </a:solidFill>
                <a:latin typeface="Arial"/>
                <a:cs typeface="Arial"/>
              </a:rPr>
              <a:t>O</a:t>
            </a:r>
            <a:r>
              <a:rPr lang="tr-TR" sz="900" spc="-5" dirty="0" smtClean="0">
                <a:solidFill>
                  <a:srgbClr val="00539F"/>
                </a:solidFill>
                <a:latin typeface="Arial"/>
                <a:cs typeface="Arial"/>
              </a:rPr>
              <a:t>g</a:t>
            </a:r>
            <a:r>
              <a:rPr lang="en-US" sz="900" spc="-5" dirty="0" smtClean="0">
                <a:solidFill>
                  <a:srgbClr val="00539F"/>
                </a:solidFill>
                <a:latin typeface="Arial"/>
                <a:cs typeface="Arial"/>
              </a:rPr>
              <a:t>uz Altan </a:t>
            </a:r>
            <a:r>
              <a:rPr lang="en-US" sz="900" dirty="0" smtClean="0">
                <a:solidFill>
                  <a:srgbClr val="00539F"/>
                </a:solidFill>
                <a:latin typeface="Arial"/>
                <a:cs typeface="Arial"/>
              </a:rPr>
              <a:t>|</a:t>
            </a:r>
            <a:r>
              <a:rPr lang="en-US" sz="900" spc="20" dirty="0" smtClean="0">
                <a:solidFill>
                  <a:srgbClr val="00539F"/>
                </a:solidFill>
                <a:latin typeface="Arial"/>
                <a:cs typeface="Arial"/>
              </a:rPr>
              <a:t> </a:t>
            </a:r>
            <a:r>
              <a:rPr lang="en-US" sz="900" spc="-5" dirty="0" smtClean="0">
                <a:solidFill>
                  <a:srgbClr val="00539F"/>
                </a:solidFill>
                <a:latin typeface="Arial"/>
                <a:cs typeface="Arial"/>
                <a:hlinkClick r:id="rId4"/>
              </a:rPr>
              <a:t>ouz.altan@rwth-aachen.de</a:t>
            </a:r>
            <a:endParaRPr lang="en-US" sz="900" dirty="0">
              <a:latin typeface="Arial"/>
              <a:cs typeface="Arial"/>
            </a:endParaRPr>
          </a:p>
        </p:txBody>
      </p:sp>
      <p:sp>
        <p:nvSpPr>
          <p:cNvPr id="20" name="Text Placeholder 3"/>
          <p:cNvSpPr>
            <a:spLocks noGrp="1"/>
          </p:cNvSpPr>
          <p:nvPr>
            <p:ph type="body" sz="quarter" idx="4294967295"/>
          </p:nvPr>
        </p:nvSpPr>
        <p:spPr>
          <a:xfrm>
            <a:off x="348550" y="1097218"/>
            <a:ext cx="11484000" cy="694201"/>
          </a:xfrm>
          <a:prstGeom prst="rect">
            <a:avLst/>
          </a:prstGeom>
        </p:spPr>
        <p:txBody>
          <a:bodyPr/>
          <a:lstStyle/>
          <a:p>
            <a:r>
              <a:rPr lang="tr-TR" sz="2000" b="1" dirty="0" smtClean="0">
                <a:latin typeface="Arial" panose="020B0604020202020204" pitchFamily="34" charset="0"/>
                <a:cs typeface="Arial" panose="020B0604020202020204" pitchFamily="34" charset="0"/>
              </a:rPr>
              <a:t>Why Robots?</a:t>
            </a:r>
            <a:endParaRPr lang="tr-TR" sz="2000" b="1" dirty="0">
              <a:latin typeface="Arial" panose="020B0604020202020204" pitchFamily="34" charset="0"/>
              <a:cs typeface="Arial" panose="020B0604020202020204" pitchFamily="34" charset="0"/>
            </a:endParaRPr>
          </a:p>
        </p:txBody>
      </p:sp>
      <p:sp>
        <p:nvSpPr>
          <p:cNvPr id="21" name="Rectangle 20"/>
          <p:cNvSpPr/>
          <p:nvPr/>
        </p:nvSpPr>
        <p:spPr>
          <a:xfrm>
            <a:off x="398690" y="1604487"/>
            <a:ext cx="5621110" cy="646331"/>
          </a:xfrm>
          <a:prstGeom prst="rect">
            <a:avLst/>
          </a:prstGeom>
        </p:spPr>
        <p:txBody>
          <a:bodyPr wrap="square">
            <a:spAutoFit/>
          </a:bodyPr>
          <a:lstStyle/>
          <a:p>
            <a:pPr algn="just"/>
            <a:r>
              <a:rPr lang="tr-TR" b="1" dirty="0" smtClean="0">
                <a:latin typeface="Arial" panose="020B0604020202020204" pitchFamily="34" charset="0"/>
                <a:cs typeface="Arial" panose="020B0604020202020204" pitchFamily="34" charset="0"/>
              </a:rPr>
              <a:t>Robotics</a:t>
            </a:r>
            <a:r>
              <a:rPr lang="tr-TR" dirty="0" smtClean="0">
                <a:latin typeface="Arial" panose="020B0604020202020204" pitchFamily="34" charset="0"/>
                <a:cs typeface="Arial" panose="020B0604020202020204" pitchFamily="34" charset="0"/>
              </a:rPr>
              <a:t>: C</a:t>
            </a:r>
            <a:r>
              <a:rPr lang="en-US" dirty="0" smtClean="0">
                <a:latin typeface="Arial" panose="020B0604020202020204" pitchFamily="34" charset="0"/>
                <a:cs typeface="Arial" panose="020B0604020202020204" pitchFamily="34" charset="0"/>
              </a:rPr>
              <a:t>reating machines designed to perform tasks, traditionally</a:t>
            </a:r>
            <a:r>
              <a:rPr lang="tr-TR" dirty="0" smtClean="0">
                <a:latin typeface="Arial" panose="020B0604020202020204" pitchFamily="34" charset="0"/>
                <a:cs typeface="Arial" panose="020B0604020202020204" pitchFamily="34" charset="0"/>
              </a:rPr>
              <a:t> performed by humans</a:t>
            </a:r>
            <a:endParaRPr lang="tr-TR" dirty="0">
              <a:latin typeface="Arial" panose="020B0604020202020204" pitchFamily="34" charset="0"/>
              <a:cs typeface="Arial" panose="020B0604020202020204" pitchFamily="34" charset="0"/>
            </a:endParaRPr>
          </a:p>
        </p:txBody>
      </p:sp>
      <p:sp>
        <p:nvSpPr>
          <p:cNvPr id="32" name="object 2"/>
          <p:cNvSpPr txBox="1"/>
          <p:nvPr/>
        </p:nvSpPr>
        <p:spPr>
          <a:xfrm>
            <a:off x="664715" y="2826923"/>
            <a:ext cx="5643388" cy="664926"/>
          </a:xfrm>
          <a:prstGeom prst="rect">
            <a:avLst/>
          </a:prstGeom>
        </p:spPr>
        <p:txBody>
          <a:bodyPr vert="horz" wrap="square" lIns="0" tIns="13335" rIns="0" bIns="0" rtlCol="0">
            <a:spAutoFit/>
          </a:bodyPr>
          <a:lstStyle/>
          <a:p>
            <a:pPr marL="228600" indent="-216535" algn="just">
              <a:lnSpc>
                <a:spcPct val="100000"/>
              </a:lnSpc>
              <a:spcBef>
                <a:spcPts val="100"/>
              </a:spcBef>
              <a:buClr>
                <a:srgbClr val="00539F"/>
              </a:buClr>
              <a:buFont typeface="Arial"/>
              <a:buChar char="•"/>
              <a:tabLst>
                <a:tab pos="228600" algn="l"/>
                <a:tab pos="229235" algn="l"/>
              </a:tabLst>
            </a:pPr>
            <a:r>
              <a:rPr lang="en-US" spc="-5" dirty="0" smtClean="0">
                <a:latin typeface="Arial"/>
                <a:cs typeface="Arial"/>
              </a:rPr>
              <a:t>Accomplish tasks inherently impossible for humans</a:t>
            </a:r>
          </a:p>
          <a:p>
            <a:pPr marL="443865" lvl="1" indent="-215900" algn="just">
              <a:lnSpc>
                <a:spcPct val="100000"/>
              </a:lnSpc>
              <a:spcBef>
                <a:spcPts val="1040"/>
              </a:spcBef>
              <a:buClr>
                <a:srgbClr val="00539F"/>
              </a:buClr>
              <a:buFont typeface="Symbol"/>
              <a:buChar char=""/>
              <a:tabLst>
                <a:tab pos="444500" algn="l"/>
              </a:tabLst>
            </a:pPr>
            <a:r>
              <a:rPr lang="en-US" sz="2400" spc="-7" baseline="1736" dirty="0" smtClean="0">
                <a:latin typeface="Arial"/>
                <a:cs typeface="Arial"/>
              </a:rPr>
              <a:t>Lifting heavy loads</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7081" y="1604487"/>
            <a:ext cx="5515469" cy="2716662"/>
          </a:xfrm>
          <a:prstGeom prst="rect">
            <a:avLst/>
          </a:prstGeom>
        </p:spPr>
      </p:pic>
      <p:sp>
        <p:nvSpPr>
          <p:cNvPr id="13" name="object 2"/>
          <p:cNvSpPr txBox="1"/>
          <p:nvPr/>
        </p:nvSpPr>
        <p:spPr>
          <a:xfrm>
            <a:off x="669428" y="3666655"/>
            <a:ext cx="5338588" cy="1039387"/>
          </a:xfrm>
          <a:prstGeom prst="rect">
            <a:avLst/>
          </a:prstGeom>
        </p:spPr>
        <p:txBody>
          <a:bodyPr vert="horz" wrap="square" lIns="0" tIns="13335" rIns="0" bIns="0" rtlCol="0">
            <a:spAutoFit/>
          </a:bodyPr>
          <a:lstStyle/>
          <a:p>
            <a:pPr marL="228600" indent="-216535" algn="just">
              <a:lnSpc>
                <a:spcPct val="100000"/>
              </a:lnSpc>
              <a:spcBef>
                <a:spcPts val="100"/>
              </a:spcBef>
              <a:buClr>
                <a:srgbClr val="00539F"/>
              </a:buClr>
              <a:buFont typeface="Arial"/>
              <a:buChar char="•"/>
              <a:tabLst>
                <a:tab pos="228600" algn="l"/>
                <a:tab pos="229235" algn="l"/>
              </a:tabLst>
            </a:pPr>
            <a:r>
              <a:rPr lang="tr-TR" spc="-5" dirty="0" smtClean="0">
                <a:latin typeface="Arial"/>
                <a:cs typeface="Arial"/>
              </a:rPr>
              <a:t>For mobile robots, different modes of </a:t>
            </a:r>
            <a:r>
              <a:rPr lang="tr-TR" b="1" spc="-5" dirty="0" smtClean="0">
                <a:latin typeface="Arial"/>
                <a:cs typeface="Arial"/>
              </a:rPr>
              <a:t>controlling</a:t>
            </a:r>
            <a:endParaRPr lang="en-US" sz="1600" b="1" dirty="0" smtClean="0">
              <a:latin typeface="Arial"/>
              <a:cs typeface="Arial"/>
            </a:endParaRPr>
          </a:p>
          <a:p>
            <a:pPr marL="443865" lvl="1" indent="-215900" algn="just">
              <a:lnSpc>
                <a:spcPct val="100000"/>
              </a:lnSpc>
              <a:spcBef>
                <a:spcPts val="1040"/>
              </a:spcBef>
              <a:buClr>
                <a:srgbClr val="00539F"/>
              </a:buClr>
              <a:buFont typeface="Symbol"/>
              <a:buChar char=""/>
              <a:tabLst>
                <a:tab pos="444500" algn="l"/>
              </a:tabLst>
            </a:pPr>
            <a:r>
              <a:rPr lang="tr-TR" sz="2400" spc="-7" baseline="1736" dirty="0" smtClean="0">
                <a:latin typeface="Arial"/>
                <a:cs typeface="Arial"/>
              </a:rPr>
              <a:t>Fully autonomous</a:t>
            </a:r>
            <a:endParaRPr lang="en-US" sz="2400" spc="-7" baseline="1736" dirty="0" smtClean="0">
              <a:latin typeface="Arial"/>
              <a:cs typeface="Arial"/>
            </a:endParaRPr>
          </a:p>
          <a:p>
            <a:pPr marL="443865" lvl="1" indent="-215900" algn="just">
              <a:lnSpc>
                <a:spcPct val="100000"/>
              </a:lnSpc>
              <a:spcBef>
                <a:spcPts val="960"/>
              </a:spcBef>
              <a:buClr>
                <a:srgbClr val="00539F"/>
              </a:buClr>
              <a:buFont typeface="Symbol"/>
              <a:buChar char=""/>
              <a:tabLst>
                <a:tab pos="444500" algn="l"/>
              </a:tabLst>
            </a:pPr>
            <a:r>
              <a:rPr lang="tr-TR" sz="2400" spc="-7" baseline="1736" dirty="0" smtClean="0">
                <a:latin typeface="Arial"/>
                <a:cs typeface="Arial"/>
              </a:rPr>
              <a:t>Teleoperation</a:t>
            </a:r>
            <a:endParaRPr sz="2400" baseline="1736" dirty="0">
              <a:latin typeface="Arial"/>
              <a:cs typeface="Arial"/>
            </a:endParaRPr>
          </a:p>
        </p:txBody>
      </p:sp>
      <p:sp>
        <p:nvSpPr>
          <p:cNvPr id="15" name="object 4"/>
          <p:cNvSpPr txBox="1"/>
          <p:nvPr/>
        </p:nvSpPr>
        <p:spPr>
          <a:xfrm>
            <a:off x="669428" y="2379684"/>
            <a:ext cx="5338588" cy="289823"/>
          </a:xfrm>
          <a:prstGeom prst="rect">
            <a:avLst/>
          </a:prstGeom>
        </p:spPr>
        <p:txBody>
          <a:bodyPr vert="horz" wrap="square" lIns="0" tIns="12700" rIns="0" bIns="0" rtlCol="0">
            <a:spAutoFit/>
          </a:bodyPr>
          <a:lstStyle/>
          <a:p>
            <a:pPr marL="228600" indent="-216535" algn="just">
              <a:lnSpc>
                <a:spcPct val="100000"/>
              </a:lnSpc>
              <a:spcBef>
                <a:spcPts val="100"/>
              </a:spcBef>
              <a:buClr>
                <a:srgbClr val="00539F"/>
              </a:buClr>
              <a:buFont typeface="Arial"/>
              <a:buChar char="•"/>
              <a:tabLst>
                <a:tab pos="228600" algn="l"/>
                <a:tab pos="229235" algn="l"/>
              </a:tabLst>
            </a:pPr>
            <a:r>
              <a:rPr lang="en-US" spc="-5" dirty="0">
                <a:latin typeface="Arial"/>
                <a:cs typeface="Arial"/>
              </a:rPr>
              <a:t>No exhaustion, distraction, </a:t>
            </a:r>
            <a:r>
              <a:rPr lang="tr-TR" spc="-5" dirty="0" smtClean="0">
                <a:latin typeface="Arial"/>
                <a:cs typeface="Arial"/>
              </a:rPr>
              <a:t>deviation</a:t>
            </a:r>
            <a:endParaRPr lang="en-US" spc="-5" dirty="0">
              <a:latin typeface="Arial"/>
              <a:cs typeface="Arial"/>
            </a:endParaRPr>
          </a:p>
        </p:txBody>
      </p:sp>
    </p:spTree>
    <p:extLst>
      <p:ext uri="{BB962C8B-B14F-4D97-AF65-F5344CB8AC3E}">
        <p14:creationId xmlns:p14="http://schemas.microsoft.com/office/powerpoint/2010/main" val="17989788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59663" y="3037332"/>
            <a:ext cx="11483975" cy="0"/>
          </a:xfrm>
          <a:custGeom>
            <a:avLst/>
            <a:gdLst/>
            <a:ahLst/>
            <a:cxnLst/>
            <a:rect l="l" t="t" r="r" b="b"/>
            <a:pathLst>
              <a:path w="11483975">
                <a:moveTo>
                  <a:pt x="0" y="0"/>
                </a:moveTo>
                <a:lnTo>
                  <a:pt x="11483975" y="0"/>
                </a:lnTo>
              </a:path>
            </a:pathLst>
          </a:custGeom>
          <a:ln w="6096">
            <a:solidFill>
              <a:srgbClr val="000000"/>
            </a:solidFill>
          </a:ln>
        </p:spPr>
        <p:txBody>
          <a:bodyPr wrap="square" lIns="0" tIns="0" rIns="0" bIns="0" rtlCol="0"/>
          <a:lstStyle/>
          <a:p>
            <a:endParaRPr dirty="0"/>
          </a:p>
        </p:txBody>
      </p:sp>
      <p:pic>
        <p:nvPicPr>
          <p:cNvPr id="3" name="object 3"/>
          <p:cNvPicPr/>
          <p:nvPr/>
        </p:nvPicPr>
        <p:blipFill>
          <a:blip r:embed="rId2" cstate="print"/>
          <a:stretch>
            <a:fillRect/>
          </a:stretch>
        </p:blipFill>
        <p:spPr>
          <a:xfrm>
            <a:off x="8639386" y="6243484"/>
            <a:ext cx="3119966" cy="415211"/>
          </a:xfrm>
          <a:prstGeom prst="rect">
            <a:avLst/>
          </a:prstGeom>
        </p:spPr>
      </p:pic>
      <p:sp>
        <p:nvSpPr>
          <p:cNvPr id="4" name="object 4"/>
          <p:cNvSpPr txBox="1"/>
          <p:nvPr/>
        </p:nvSpPr>
        <p:spPr>
          <a:xfrm>
            <a:off x="347268" y="2414777"/>
            <a:ext cx="11844732" cy="505908"/>
          </a:xfrm>
          <a:prstGeom prst="rect">
            <a:avLst/>
          </a:prstGeom>
        </p:spPr>
        <p:txBody>
          <a:bodyPr vert="horz" wrap="square" lIns="0" tIns="13335" rIns="0" bIns="0" rtlCol="0">
            <a:spAutoFit/>
          </a:bodyPr>
          <a:lstStyle/>
          <a:p>
            <a:pPr marL="12700">
              <a:lnSpc>
                <a:spcPct val="100000"/>
              </a:lnSpc>
              <a:spcBef>
                <a:spcPts val="105"/>
              </a:spcBef>
            </a:pPr>
            <a:r>
              <a:rPr lang="en-US" sz="3200" b="1" dirty="0" smtClean="0">
                <a:solidFill>
                  <a:srgbClr val="00539F"/>
                </a:solidFill>
                <a:latin typeface="Arial"/>
                <a:cs typeface="Arial"/>
              </a:rPr>
              <a:t>Techniques and Systems Developed for Disaster Scenarios</a:t>
            </a:r>
          </a:p>
        </p:txBody>
      </p:sp>
    </p:spTree>
    <p:extLst>
      <p:ext uri="{BB962C8B-B14F-4D97-AF65-F5344CB8AC3E}">
        <p14:creationId xmlns:p14="http://schemas.microsoft.com/office/powerpoint/2010/main" val="11099149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347268" y="419811"/>
            <a:ext cx="11387532" cy="321242"/>
          </a:xfrm>
          <a:prstGeom prst="rect">
            <a:avLst/>
          </a:prstGeom>
        </p:spPr>
        <p:txBody>
          <a:bodyPr vert="horz" wrap="square" lIns="0" tIns="13335" rIns="0" bIns="0" rtlCol="0">
            <a:spAutoFit/>
          </a:bodyPr>
          <a:lstStyle/>
          <a:p>
            <a:pPr marL="12700">
              <a:lnSpc>
                <a:spcPct val="100000"/>
              </a:lnSpc>
              <a:spcBef>
                <a:spcPts val="105"/>
              </a:spcBef>
            </a:pPr>
            <a:r>
              <a:rPr lang="en-US" dirty="0"/>
              <a:t>Techniques and Systems Developed for Disaster Scenarios</a:t>
            </a:r>
          </a:p>
        </p:txBody>
      </p:sp>
      <p:sp>
        <p:nvSpPr>
          <p:cNvPr id="18" name="object 18"/>
          <p:cNvSpPr txBox="1"/>
          <p:nvPr/>
        </p:nvSpPr>
        <p:spPr>
          <a:xfrm>
            <a:off x="322173" y="6224276"/>
            <a:ext cx="287427" cy="140423"/>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lang="tr-TR" sz="900" spc="-5">
                <a:solidFill>
                  <a:srgbClr val="00539F"/>
                </a:solidFill>
                <a:latin typeface="Arial"/>
                <a:cs typeface="Arial"/>
              </a:rPr>
              <a:pPr marL="38100">
                <a:lnSpc>
                  <a:spcPct val="100000"/>
                </a:lnSpc>
                <a:spcBef>
                  <a:spcPts val="15"/>
                </a:spcBef>
              </a:pPr>
              <a:t>6</a:t>
            </a:fld>
            <a:endParaRPr sz="900" dirty="0">
              <a:latin typeface="Arial"/>
              <a:cs typeface="Arial"/>
            </a:endParaRPr>
          </a:p>
        </p:txBody>
      </p:sp>
      <p:sp>
        <p:nvSpPr>
          <p:cNvPr id="19" name="object 19"/>
          <p:cNvSpPr txBox="1"/>
          <p:nvPr/>
        </p:nvSpPr>
        <p:spPr>
          <a:xfrm>
            <a:off x="1182725" y="6224276"/>
            <a:ext cx="4726940" cy="427990"/>
          </a:xfrm>
          <a:prstGeom prst="rect">
            <a:avLst/>
          </a:prstGeom>
        </p:spPr>
        <p:txBody>
          <a:bodyPr vert="horz" wrap="square" lIns="0" tIns="1905" rIns="0" bIns="0" rtlCol="0">
            <a:spAutoFit/>
          </a:bodyPr>
          <a:lstStyle/>
          <a:p>
            <a:pPr marL="12700" marR="5080">
              <a:lnSpc>
                <a:spcPct val="100000"/>
              </a:lnSpc>
              <a:spcBef>
                <a:spcPts val="15"/>
              </a:spcBef>
            </a:pPr>
            <a:r>
              <a:rPr lang="en-US" sz="900" dirty="0" smtClean="0">
                <a:solidFill>
                  <a:srgbClr val="00539F"/>
                </a:solidFill>
                <a:latin typeface="Arial"/>
                <a:cs typeface="Arial"/>
              </a:rPr>
              <a:t>Seminar: Mobile Robotics in Disaster Scenarios | </a:t>
            </a:r>
            <a:r>
              <a:rPr lang="en-US" sz="900" spc="-5" dirty="0" smtClean="0">
                <a:solidFill>
                  <a:srgbClr val="00539F"/>
                </a:solidFill>
                <a:latin typeface="Arial"/>
                <a:cs typeface="Arial"/>
              </a:rPr>
              <a:t>07.07.2021 </a:t>
            </a:r>
          </a:p>
          <a:p>
            <a:pPr marL="12700" marR="5080">
              <a:lnSpc>
                <a:spcPct val="100000"/>
              </a:lnSpc>
              <a:spcBef>
                <a:spcPts val="15"/>
              </a:spcBef>
            </a:pPr>
            <a:r>
              <a:rPr lang="en-US" sz="900" spc="-235" dirty="0" smtClean="0">
                <a:solidFill>
                  <a:srgbClr val="00539F"/>
                </a:solidFill>
                <a:latin typeface="Arial"/>
                <a:cs typeface="Arial"/>
              </a:rPr>
              <a:t> </a:t>
            </a:r>
            <a:r>
              <a:rPr lang="en-US" sz="900" dirty="0" smtClean="0">
                <a:solidFill>
                  <a:srgbClr val="00539F"/>
                </a:solidFill>
                <a:latin typeface="Arial"/>
                <a:cs typeface="Arial"/>
              </a:rPr>
              <a:t>Institute</a:t>
            </a:r>
            <a:r>
              <a:rPr lang="en-US" sz="900" spc="-25" dirty="0" smtClean="0">
                <a:solidFill>
                  <a:srgbClr val="00539F"/>
                </a:solidFill>
                <a:latin typeface="Arial"/>
                <a:cs typeface="Arial"/>
              </a:rPr>
              <a:t> </a:t>
            </a:r>
            <a:r>
              <a:rPr lang="en-US" sz="900" dirty="0" smtClean="0">
                <a:solidFill>
                  <a:srgbClr val="00539F"/>
                </a:solidFill>
                <a:latin typeface="Arial"/>
                <a:cs typeface="Arial"/>
              </a:rPr>
              <a:t>for </a:t>
            </a:r>
            <a:r>
              <a:rPr lang="en-US" sz="900" spc="-5" dirty="0" smtClean="0">
                <a:solidFill>
                  <a:srgbClr val="00539F"/>
                </a:solidFill>
                <a:latin typeface="Arial"/>
                <a:cs typeface="Arial"/>
              </a:rPr>
              <a:t>Man-Machine</a:t>
            </a:r>
            <a:r>
              <a:rPr lang="en-US" sz="900" spc="5" dirty="0" smtClean="0">
                <a:solidFill>
                  <a:srgbClr val="00539F"/>
                </a:solidFill>
                <a:latin typeface="Arial"/>
                <a:cs typeface="Arial"/>
              </a:rPr>
              <a:t> </a:t>
            </a:r>
            <a:r>
              <a:rPr lang="en-US" sz="900" dirty="0" smtClean="0">
                <a:solidFill>
                  <a:srgbClr val="00539F"/>
                </a:solidFill>
                <a:latin typeface="Arial"/>
                <a:cs typeface="Arial"/>
              </a:rPr>
              <a:t>Interaction</a:t>
            </a:r>
            <a:r>
              <a:rPr lang="en-US" sz="900" spc="-35" dirty="0" smtClean="0">
                <a:solidFill>
                  <a:srgbClr val="00539F"/>
                </a:solidFill>
                <a:latin typeface="Arial"/>
                <a:cs typeface="Arial"/>
              </a:rPr>
              <a:t> </a:t>
            </a:r>
            <a:r>
              <a:rPr lang="en-US" sz="900" dirty="0" smtClean="0">
                <a:solidFill>
                  <a:srgbClr val="00539F"/>
                </a:solidFill>
                <a:latin typeface="Arial"/>
                <a:cs typeface="Arial"/>
              </a:rPr>
              <a:t>|</a:t>
            </a:r>
            <a:r>
              <a:rPr lang="en-US" sz="900" spc="-5" dirty="0" smtClean="0">
                <a:solidFill>
                  <a:srgbClr val="00539F"/>
                </a:solidFill>
                <a:latin typeface="Arial"/>
                <a:cs typeface="Arial"/>
              </a:rPr>
              <a:t> </a:t>
            </a:r>
            <a:r>
              <a:rPr lang="en-US" sz="900" spc="-5" dirty="0" smtClean="0">
                <a:solidFill>
                  <a:srgbClr val="00539F"/>
                </a:solidFill>
                <a:latin typeface="Arial"/>
                <a:cs typeface="Arial"/>
                <a:hlinkClick r:id="rId3"/>
              </a:rPr>
              <a:t>www.mmi.rwth-aachen.de</a:t>
            </a:r>
            <a:endParaRPr lang="en-US" sz="900" dirty="0" smtClean="0">
              <a:latin typeface="Arial"/>
              <a:cs typeface="Arial"/>
            </a:endParaRPr>
          </a:p>
          <a:p>
            <a:pPr marL="12700">
              <a:lnSpc>
                <a:spcPct val="100000"/>
              </a:lnSpc>
            </a:pPr>
            <a:r>
              <a:rPr lang="en-US" sz="900" spc="-5" dirty="0" smtClean="0">
                <a:solidFill>
                  <a:srgbClr val="00539F"/>
                </a:solidFill>
                <a:latin typeface="Arial"/>
                <a:cs typeface="Arial"/>
              </a:rPr>
              <a:t>O</a:t>
            </a:r>
            <a:r>
              <a:rPr lang="tr-TR" sz="900" spc="-5" dirty="0" smtClean="0">
                <a:solidFill>
                  <a:srgbClr val="00539F"/>
                </a:solidFill>
                <a:latin typeface="Arial"/>
                <a:cs typeface="Arial"/>
              </a:rPr>
              <a:t>g</a:t>
            </a:r>
            <a:r>
              <a:rPr lang="en-US" sz="900" spc="-5" dirty="0" smtClean="0">
                <a:solidFill>
                  <a:srgbClr val="00539F"/>
                </a:solidFill>
                <a:latin typeface="Arial"/>
                <a:cs typeface="Arial"/>
              </a:rPr>
              <a:t>uz Altan </a:t>
            </a:r>
            <a:r>
              <a:rPr lang="en-US" sz="900" dirty="0" smtClean="0">
                <a:solidFill>
                  <a:srgbClr val="00539F"/>
                </a:solidFill>
                <a:latin typeface="Arial"/>
                <a:cs typeface="Arial"/>
              </a:rPr>
              <a:t>|</a:t>
            </a:r>
            <a:r>
              <a:rPr lang="en-US" sz="900" spc="20" dirty="0" smtClean="0">
                <a:solidFill>
                  <a:srgbClr val="00539F"/>
                </a:solidFill>
                <a:latin typeface="Arial"/>
                <a:cs typeface="Arial"/>
              </a:rPr>
              <a:t> </a:t>
            </a:r>
            <a:r>
              <a:rPr lang="en-US" sz="900" spc="-5" dirty="0" smtClean="0">
                <a:solidFill>
                  <a:srgbClr val="00539F"/>
                </a:solidFill>
                <a:latin typeface="Arial"/>
                <a:cs typeface="Arial"/>
                <a:hlinkClick r:id="rId4"/>
              </a:rPr>
              <a:t>ouz.altan@rwth-aachen.de</a:t>
            </a:r>
            <a:endParaRPr lang="en-US" sz="900" dirty="0">
              <a:latin typeface="Arial"/>
              <a:cs typeface="Arial"/>
            </a:endParaRPr>
          </a:p>
        </p:txBody>
      </p:sp>
      <p:sp>
        <p:nvSpPr>
          <p:cNvPr id="20" name="Text Placeholder 3"/>
          <p:cNvSpPr>
            <a:spLocks noGrp="1"/>
          </p:cNvSpPr>
          <p:nvPr>
            <p:ph type="body" sz="quarter" idx="4294967295"/>
          </p:nvPr>
        </p:nvSpPr>
        <p:spPr>
          <a:xfrm>
            <a:off x="395759" y="1156850"/>
            <a:ext cx="11484000" cy="307777"/>
          </a:xfrm>
          <a:prstGeom prst="rect">
            <a:avLst/>
          </a:prstGeom>
        </p:spPr>
        <p:txBody>
          <a:bodyPr/>
          <a:lstStyle/>
          <a:p>
            <a:r>
              <a:rPr lang="tr-TR" sz="2000" b="1" dirty="0" smtClean="0">
                <a:latin typeface="Arial" panose="020B0604020202020204" pitchFamily="34" charset="0"/>
                <a:cs typeface="Arial" panose="020B0604020202020204" pitchFamily="34" charset="0"/>
              </a:rPr>
              <a:t>Main Criteria</a:t>
            </a:r>
            <a:endParaRPr lang="tr-TR" sz="2000" b="1" dirty="0">
              <a:latin typeface="Arial" panose="020B0604020202020204" pitchFamily="34" charset="0"/>
              <a:cs typeface="Arial" panose="020B0604020202020204" pitchFamily="34" charset="0"/>
            </a:endParaRPr>
          </a:p>
        </p:txBody>
      </p:sp>
      <p:sp>
        <p:nvSpPr>
          <p:cNvPr id="21" name="Rectangle 20"/>
          <p:cNvSpPr/>
          <p:nvPr/>
        </p:nvSpPr>
        <p:spPr>
          <a:xfrm>
            <a:off x="398690" y="1604487"/>
            <a:ext cx="8669110" cy="369332"/>
          </a:xfrm>
          <a:prstGeom prst="rect">
            <a:avLst/>
          </a:prstGeom>
        </p:spPr>
        <p:txBody>
          <a:bodyPr wrap="square">
            <a:spAutoFit/>
          </a:bodyPr>
          <a:lstStyle/>
          <a:p>
            <a:endParaRPr lang="tr-TR" dirty="0">
              <a:latin typeface="Arial" panose="020B0604020202020204" pitchFamily="34" charset="0"/>
              <a:cs typeface="Arial" panose="020B0604020202020204" pitchFamily="34" charset="0"/>
            </a:endParaRPr>
          </a:p>
        </p:txBody>
      </p:sp>
      <p:sp>
        <p:nvSpPr>
          <p:cNvPr id="22" name="object 2"/>
          <p:cNvSpPr txBox="1"/>
          <p:nvPr/>
        </p:nvSpPr>
        <p:spPr>
          <a:xfrm>
            <a:off x="586819" y="4039820"/>
            <a:ext cx="5581650" cy="911147"/>
          </a:xfrm>
          <a:prstGeom prst="rect">
            <a:avLst/>
          </a:prstGeom>
        </p:spPr>
        <p:txBody>
          <a:bodyPr vert="horz" wrap="square" lIns="0" tIns="13335" rIns="0" bIns="0" rtlCol="0">
            <a:spAutoFit/>
          </a:bodyPr>
          <a:lstStyle/>
          <a:p>
            <a:pPr marL="228600" indent="-216535">
              <a:spcBef>
                <a:spcPts val="100"/>
              </a:spcBef>
              <a:buClr>
                <a:srgbClr val="00539F"/>
              </a:buClr>
              <a:buFont typeface="Arial"/>
              <a:buChar char="•"/>
              <a:tabLst>
                <a:tab pos="228600" algn="l"/>
                <a:tab pos="229235" algn="l"/>
              </a:tabLst>
            </a:pPr>
            <a:r>
              <a:rPr lang="en-US" b="1" spc="-5" dirty="0" smtClean="0">
                <a:latin typeface="Arial"/>
                <a:cs typeface="Arial"/>
              </a:rPr>
              <a:t>Functioning in GPS and Wireless-Denied Areas</a:t>
            </a:r>
          </a:p>
          <a:p>
            <a:pPr marL="443865" lvl="1" indent="-215900" algn="just">
              <a:lnSpc>
                <a:spcPct val="100000"/>
              </a:lnSpc>
              <a:spcBef>
                <a:spcPts val="1040"/>
              </a:spcBef>
              <a:buClr>
                <a:srgbClr val="00539F"/>
              </a:buClr>
              <a:buFont typeface="Symbol"/>
              <a:buChar char=""/>
              <a:tabLst>
                <a:tab pos="444500" algn="l"/>
              </a:tabLst>
            </a:pPr>
            <a:r>
              <a:rPr lang="tr-TR" sz="2400" spc="-7" baseline="1736" dirty="0" smtClean="0">
                <a:latin typeface="Arial"/>
                <a:cs typeface="Arial"/>
              </a:rPr>
              <a:t>P</a:t>
            </a:r>
            <a:r>
              <a:rPr lang="en-US" sz="2400" spc="-7" baseline="1736" dirty="0" smtClean="0">
                <a:latin typeface="Arial"/>
                <a:cs typeface="Arial"/>
              </a:rPr>
              <a:t>oor and harsh conditions </a:t>
            </a:r>
            <a:r>
              <a:rPr lang="tr-TR" sz="2400" spc="-7" baseline="1736" dirty="0" smtClean="0">
                <a:latin typeface="Arial"/>
                <a:cs typeface="Arial"/>
              </a:rPr>
              <a:t>on</a:t>
            </a:r>
            <a:r>
              <a:rPr lang="en-US" sz="2400" spc="-7" baseline="1736" dirty="0" smtClean="0">
                <a:latin typeface="Arial"/>
                <a:cs typeface="Arial"/>
              </a:rPr>
              <a:t> GPS and Wireless connection</a:t>
            </a:r>
          </a:p>
        </p:txBody>
      </p:sp>
      <p:sp>
        <p:nvSpPr>
          <p:cNvPr id="23" name="object 2"/>
          <p:cNvSpPr txBox="1"/>
          <p:nvPr/>
        </p:nvSpPr>
        <p:spPr>
          <a:xfrm>
            <a:off x="596344" y="2882118"/>
            <a:ext cx="5562600" cy="941925"/>
          </a:xfrm>
          <a:prstGeom prst="rect">
            <a:avLst/>
          </a:prstGeom>
        </p:spPr>
        <p:txBody>
          <a:bodyPr vert="horz" wrap="square" lIns="0" tIns="13335" rIns="0" bIns="0" rtlCol="0">
            <a:spAutoFit/>
          </a:bodyPr>
          <a:lstStyle/>
          <a:p>
            <a:pPr marL="228600" indent="-216535">
              <a:spcBef>
                <a:spcPts val="100"/>
              </a:spcBef>
              <a:buClr>
                <a:srgbClr val="00539F"/>
              </a:buClr>
              <a:buFont typeface="Arial"/>
              <a:buChar char="•"/>
              <a:tabLst>
                <a:tab pos="228600" algn="l"/>
                <a:tab pos="229235" algn="l"/>
              </a:tabLst>
            </a:pPr>
            <a:r>
              <a:rPr lang="en-US" b="1" spc="-5" dirty="0" smtClean="0">
                <a:latin typeface="Arial"/>
                <a:cs typeface="Arial"/>
              </a:rPr>
              <a:t>Operating in Extreme Environment, Terrains and Conditions</a:t>
            </a:r>
          </a:p>
          <a:p>
            <a:pPr marL="443865" lvl="1" indent="-215900" algn="just">
              <a:lnSpc>
                <a:spcPct val="100000"/>
              </a:lnSpc>
              <a:spcBef>
                <a:spcPts val="1040"/>
              </a:spcBef>
              <a:buClr>
                <a:srgbClr val="00539F"/>
              </a:buClr>
              <a:buFont typeface="Symbol"/>
              <a:buChar char=""/>
              <a:tabLst>
                <a:tab pos="444500" algn="l"/>
              </a:tabLst>
            </a:pPr>
            <a:r>
              <a:rPr lang="en-US" sz="2400" spc="-7" baseline="1736" dirty="0">
                <a:latin typeface="Arial" panose="020B0604020202020204" pitchFamily="34" charset="0"/>
                <a:cs typeface="Arial" panose="020B0604020202020204" pitchFamily="34" charset="0"/>
              </a:rPr>
              <a:t>Eligible equipment and </a:t>
            </a:r>
            <a:r>
              <a:rPr lang="en-US" sz="2400" spc="-7" baseline="1736" dirty="0" smtClean="0">
                <a:latin typeface="Arial" panose="020B0604020202020204" pitchFamily="34" charset="0"/>
                <a:cs typeface="Arial" panose="020B0604020202020204" pitchFamily="34" charset="0"/>
              </a:rPr>
              <a:t>design</a:t>
            </a:r>
            <a:endParaRPr lang="en-US" sz="2400" spc="-7" baseline="1736" dirty="0">
              <a:latin typeface="Arial" panose="020B0604020202020204" pitchFamily="34" charset="0"/>
              <a:cs typeface="Arial" panose="020B0604020202020204" pitchFamily="34" charset="0"/>
            </a:endParaRPr>
          </a:p>
        </p:txBody>
      </p:sp>
      <p:sp>
        <p:nvSpPr>
          <p:cNvPr id="24" name="object 2"/>
          <p:cNvSpPr txBox="1"/>
          <p:nvPr/>
        </p:nvSpPr>
        <p:spPr>
          <a:xfrm>
            <a:off x="592015" y="1740271"/>
            <a:ext cx="5580185" cy="911147"/>
          </a:xfrm>
          <a:prstGeom prst="rect">
            <a:avLst/>
          </a:prstGeom>
        </p:spPr>
        <p:txBody>
          <a:bodyPr vert="horz" wrap="square" lIns="0" tIns="13335" rIns="0" bIns="0" rtlCol="0">
            <a:spAutoFit/>
          </a:bodyPr>
          <a:lstStyle/>
          <a:p>
            <a:pPr marL="228600" indent="-216535">
              <a:spcBef>
                <a:spcPts val="100"/>
              </a:spcBef>
              <a:buClr>
                <a:srgbClr val="00539F"/>
              </a:buClr>
              <a:buFont typeface="Arial"/>
              <a:buChar char="•"/>
              <a:tabLst>
                <a:tab pos="228600" algn="l"/>
                <a:tab pos="229235" algn="l"/>
              </a:tabLst>
            </a:pPr>
            <a:r>
              <a:rPr lang="en-US" b="1" spc="-5" dirty="0" smtClean="0">
                <a:latin typeface="Arial"/>
                <a:cs typeface="Arial"/>
              </a:rPr>
              <a:t>Specialized Man-Machine Interaction</a:t>
            </a:r>
          </a:p>
          <a:p>
            <a:pPr marL="443865" lvl="1" indent="-215900" algn="just">
              <a:lnSpc>
                <a:spcPct val="100000"/>
              </a:lnSpc>
              <a:spcBef>
                <a:spcPts val="1040"/>
              </a:spcBef>
              <a:buClr>
                <a:srgbClr val="00539F"/>
              </a:buClr>
              <a:buFont typeface="Symbol"/>
              <a:buChar char=""/>
              <a:tabLst>
                <a:tab pos="444500" algn="l"/>
              </a:tabLst>
            </a:pPr>
            <a:r>
              <a:rPr lang="en-US" sz="2400" spc="-7" baseline="1736" dirty="0">
                <a:latin typeface="Arial"/>
                <a:cs typeface="Arial"/>
              </a:rPr>
              <a:t>Appropriate interaction schemes for both the operator and the victims of disaster</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4832" y="1464627"/>
            <a:ext cx="5039968" cy="2834982"/>
          </a:xfrm>
          <a:prstGeom prst="rect">
            <a:avLst/>
          </a:prstGeom>
        </p:spPr>
      </p:pic>
      <p:sp>
        <p:nvSpPr>
          <p:cNvPr id="3" name="Rectangle 2"/>
          <p:cNvSpPr/>
          <p:nvPr/>
        </p:nvSpPr>
        <p:spPr>
          <a:xfrm>
            <a:off x="6704357" y="3941459"/>
            <a:ext cx="395621" cy="307777"/>
          </a:xfrm>
          <a:prstGeom prst="rect">
            <a:avLst/>
          </a:prstGeom>
        </p:spPr>
        <p:txBody>
          <a:bodyPr wrap="none">
            <a:spAutoFit/>
          </a:bodyPr>
          <a:lstStyle/>
          <a:p>
            <a:pPr marL="12065">
              <a:lnSpc>
                <a:spcPct val="100000"/>
              </a:lnSpc>
              <a:spcBef>
                <a:spcPts val="1805"/>
              </a:spcBef>
              <a:buClr>
                <a:srgbClr val="00539F"/>
              </a:buClr>
              <a:tabLst>
                <a:tab pos="228600" algn="l"/>
                <a:tab pos="229235" algn="l"/>
              </a:tabLst>
            </a:pPr>
            <a:r>
              <a:rPr lang="tr-TR" sz="1400" dirty="0">
                <a:latin typeface="Arial"/>
                <a:cs typeface="Arial"/>
              </a:rPr>
              <a:t>[1]</a:t>
            </a:r>
          </a:p>
        </p:txBody>
      </p:sp>
    </p:spTree>
    <p:extLst>
      <p:ext uri="{BB962C8B-B14F-4D97-AF65-F5344CB8AC3E}">
        <p14:creationId xmlns:p14="http://schemas.microsoft.com/office/powerpoint/2010/main" val="22481484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347268" y="419811"/>
            <a:ext cx="11387532" cy="321242"/>
          </a:xfrm>
          <a:prstGeom prst="rect">
            <a:avLst/>
          </a:prstGeom>
        </p:spPr>
        <p:txBody>
          <a:bodyPr vert="horz" wrap="square" lIns="0" tIns="13335" rIns="0" bIns="0" rtlCol="0">
            <a:spAutoFit/>
          </a:bodyPr>
          <a:lstStyle/>
          <a:p>
            <a:pPr marL="12700">
              <a:lnSpc>
                <a:spcPct val="100000"/>
              </a:lnSpc>
              <a:spcBef>
                <a:spcPts val="105"/>
              </a:spcBef>
            </a:pPr>
            <a:r>
              <a:rPr lang="en-US" dirty="0"/>
              <a:t>Techniques and Systems Developed for Disaster Scenarios</a:t>
            </a:r>
          </a:p>
        </p:txBody>
      </p:sp>
      <p:sp>
        <p:nvSpPr>
          <p:cNvPr id="18" name="object 18"/>
          <p:cNvSpPr txBox="1"/>
          <p:nvPr/>
        </p:nvSpPr>
        <p:spPr>
          <a:xfrm>
            <a:off x="322173" y="6224276"/>
            <a:ext cx="860552" cy="140423"/>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lang="tr-TR" sz="900" spc="-5">
                <a:solidFill>
                  <a:srgbClr val="00539F"/>
                </a:solidFill>
                <a:latin typeface="Arial"/>
                <a:cs typeface="Arial"/>
              </a:rPr>
              <a:pPr marL="38100">
                <a:lnSpc>
                  <a:spcPct val="100000"/>
                </a:lnSpc>
                <a:spcBef>
                  <a:spcPts val="15"/>
                </a:spcBef>
              </a:pPr>
              <a:t>7</a:t>
            </a:fld>
            <a:endParaRPr sz="900" dirty="0">
              <a:latin typeface="Arial"/>
              <a:cs typeface="Arial"/>
            </a:endParaRPr>
          </a:p>
        </p:txBody>
      </p:sp>
      <p:sp>
        <p:nvSpPr>
          <p:cNvPr id="19" name="object 19"/>
          <p:cNvSpPr txBox="1"/>
          <p:nvPr/>
        </p:nvSpPr>
        <p:spPr>
          <a:xfrm>
            <a:off x="1182725" y="6224276"/>
            <a:ext cx="4726940" cy="427990"/>
          </a:xfrm>
          <a:prstGeom prst="rect">
            <a:avLst/>
          </a:prstGeom>
        </p:spPr>
        <p:txBody>
          <a:bodyPr vert="horz" wrap="square" lIns="0" tIns="1905" rIns="0" bIns="0" rtlCol="0">
            <a:spAutoFit/>
          </a:bodyPr>
          <a:lstStyle/>
          <a:p>
            <a:pPr marL="12700" marR="5080">
              <a:lnSpc>
                <a:spcPct val="100000"/>
              </a:lnSpc>
              <a:spcBef>
                <a:spcPts val="15"/>
              </a:spcBef>
            </a:pPr>
            <a:r>
              <a:rPr lang="en-US" sz="900" dirty="0" smtClean="0">
                <a:solidFill>
                  <a:srgbClr val="00539F"/>
                </a:solidFill>
                <a:latin typeface="Arial"/>
                <a:cs typeface="Arial"/>
              </a:rPr>
              <a:t>Seminar: Mobile Robotics in Disaster Scenarios | </a:t>
            </a:r>
            <a:r>
              <a:rPr lang="en-US" sz="900" spc="-5" dirty="0" smtClean="0">
                <a:solidFill>
                  <a:srgbClr val="00539F"/>
                </a:solidFill>
                <a:latin typeface="Arial"/>
                <a:cs typeface="Arial"/>
              </a:rPr>
              <a:t>07.07.2021 </a:t>
            </a:r>
          </a:p>
          <a:p>
            <a:pPr marL="12700" marR="5080">
              <a:lnSpc>
                <a:spcPct val="100000"/>
              </a:lnSpc>
              <a:spcBef>
                <a:spcPts val="15"/>
              </a:spcBef>
            </a:pPr>
            <a:r>
              <a:rPr lang="en-US" sz="900" spc="-235" dirty="0" smtClean="0">
                <a:solidFill>
                  <a:srgbClr val="00539F"/>
                </a:solidFill>
                <a:latin typeface="Arial"/>
                <a:cs typeface="Arial"/>
              </a:rPr>
              <a:t> </a:t>
            </a:r>
            <a:r>
              <a:rPr lang="en-US" sz="900" dirty="0" smtClean="0">
                <a:solidFill>
                  <a:srgbClr val="00539F"/>
                </a:solidFill>
                <a:latin typeface="Arial"/>
                <a:cs typeface="Arial"/>
              </a:rPr>
              <a:t>Institute</a:t>
            </a:r>
            <a:r>
              <a:rPr lang="en-US" sz="900" spc="-25" dirty="0" smtClean="0">
                <a:solidFill>
                  <a:srgbClr val="00539F"/>
                </a:solidFill>
                <a:latin typeface="Arial"/>
                <a:cs typeface="Arial"/>
              </a:rPr>
              <a:t> </a:t>
            </a:r>
            <a:r>
              <a:rPr lang="en-US" sz="900" dirty="0" smtClean="0">
                <a:solidFill>
                  <a:srgbClr val="00539F"/>
                </a:solidFill>
                <a:latin typeface="Arial"/>
                <a:cs typeface="Arial"/>
              </a:rPr>
              <a:t>for </a:t>
            </a:r>
            <a:r>
              <a:rPr lang="en-US" sz="900" spc="-5" dirty="0" smtClean="0">
                <a:solidFill>
                  <a:srgbClr val="00539F"/>
                </a:solidFill>
                <a:latin typeface="Arial"/>
                <a:cs typeface="Arial"/>
              </a:rPr>
              <a:t>Man-Machine</a:t>
            </a:r>
            <a:r>
              <a:rPr lang="en-US" sz="900" spc="5" dirty="0" smtClean="0">
                <a:solidFill>
                  <a:srgbClr val="00539F"/>
                </a:solidFill>
                <a:latin typeface="Arial"/>
                <a:cs typeface="Arial"/>
              </a:rPr>
              <a:t> </a:t>
            </a:r>
            <a:r>
              <a:rPr lang="en-US" sz="900" dirty="0" smtClean="0">
                <a:solidFill>
                  <a:srgbClr val="00539F"/>
                </a:solidFill>
                <a:latin typeface="Arial"/>
                <a:cs typeface="Arial"/>
              </a:rPr>
              <a:t>Interaction</a:t>
            </a:r>
            <a:r>
              <a:rPr lang="en-US" sz="900" spc="-35" dirty="0" smtClean="0">
                <a:solidFill>
                  <a:srgbClr val="00539F"/>
                </a:solidFill>
                <a:latin typeface="Arial"/>
                <a:cs typeface="Arial"/>
              </a:rPr>
              <a:t> </a:t>
            </a:r>
            <a:r>
              <a:rPr lang="en-US" sz="900" dirty="0" smtClean="0">
                <a:solidFill>
                  <a:srgbClr val="00539F"/>
                </a:solidFill>
                <a:latin typeface="Arial"/>
                <a:cs typeface="Arial"/>
              </a:rPr>
              <a:t>|</a:t>
            </a:r>
            <a:r>
              <a:rPr lang="en-US" sz="900" spc="-5" dirty="0" smtClean="0">
                <a:solidFill>
                  <a:srgbClr val="00539F"/>
                </a:solidFill>
                <a:latin typeface="Arial"/>
                <a:cs typeface="Arial"/>
              </a:rPr>
              <a:t> </a:t>
            </a:r>
            <a:r>
              <a:rPr lang="en-US" sz="900" spc="-5" dirty="0" smtClean="0">
                <a:solidFill>
                  <a:srgbClr val="00539F"/>
                </a:solidFill>
                <a:latin typeface="Arial"/>
                <a:cs typeface="Arial"/>
                <a:hlinkClick r:id="rId3"/>
              </a:rPr>
              <a:t>www.mmi.rwth-aachen.de</a:t>
            </a:r>
            <a:endParaRPr lang="en-US" sz="900" dirty="0" smtClean="0">
              <a:latin typeface="Arial"/>
              <a:cs typeface="Arial"/>
            </a:endParaRPr>
          </a:p>
          <a:p>
            <a:pPr marL="12700">
              <a:lnSpc>
                <a:spcPct val="100000"/>
              </a:lnSpc>
            </a:pPr>
            <a:r>
              <a:rPr lang="en-US" sz="900" spc="-5" dirty="0" smtClean="0">
                <a:solidFill>
                  <a:srgbClr val="00539F"/>
                </a:solidFill>
                <a:latin typeface="Arial"/>
                <a:cs typeface="Arial"/>
              </a:rPr>
              <a:t>O</a:t>
            </a:r>
            <a:r>
              <a:rPr lang="tr-TR" sz="900" spc="-5" dirty="0" smtClean="0">
                <a:solidFill>
                  <a:srgbClr val="00539F"/>
                </a:solidFill>
                <a:latin typeface="Arial"/>
                <a:cs typeface="Arial"/>
              </a:rPr>
              <a:t>g</a:t>
            </a:r>
            <a:r>
              <a:rPr lang="en-US" sz="900" spc="-5" dirty="0" smtClean="0">
                <a:solidFill>
                  <a:srgbClr val="00539F"/>
                </a:solidFill>
                <a:latin typeface="Arial"/>
                <a:cs typeface="Arial"/>
              </a:rPr>
              <a:t>uz Altan </a:t>
            </a:r>
            <a:r>
              <a:rPr lang="en-US" sz="900" dirty="0" smtClean="0">
                <a:solidFill>
                  <a:srgbClr val="00539F"/>
                </a:solidFill>
                <a:latin typeface="Arial"/>
                <a:cs typeface="Arial"/>
              </a:rPr>
              <a:t>|</a:t>
            </a:r>
            <a:r>
              <a:rPr lang="en-US" sz="900" spc="20" dirty="0" smtClean="0">
                <a:solidFill>
                  <a:srgbClr val="00539F"/>
                </a:solidFill>
                <a:latin typeface="Arial"/>
                <a:cs typeface="Arial"/>
              </a:rPr>
              <a:t> </a:t>
            </a:r>
            <a:r>
              <a:rPr lang="en-US" sz="900" spc="-5" dirty="0" smtClean="0">
                <a:solidFill>
                  <a:srgbClr val="00539F"/>
                </a:solidFill>
                <a:latin typeface="Arial"/>
                <a:cs typeface="Arial"/>
                <a:hlinkClick r:id="rId4"/>
              </a:rPr>
              <a:t>ouz.altan@rwth-aachen.de</a:t>
            </a:r>
            <a:endParaRPr lang="en-US" sz="900" dirty="0">
              <a:latin typeface="Arial"/>
              <a:cs typeface="Arial"/>
            </a:endParaRPr>
          </a:p>
        </p:txBody>
      </p:sp>
      <p:sp>
        <p:nvSpPr>
          <p:cNvPr id="20" name="Text Placeholder 3"/>
          <p:cNvSpPr>
            <a:spLocks noGrp="1"/>
          </p:cNvSpPr>
          <p:nvPr>
            <p:ph type="body" sz="quarter" idx="4294967295"/>
          </p:nvPr>
        </p:nvSpPr>
        <p:spPr>
          <a:xfrm>
            <a:off x="411390" y="1041755"/>
            <a:ext cx="11484000" cy="307777"/>
          </a:xfrm>
          <a:prstGeom prst="rect">
            <a:avLst/>
          </a:prstGeom>
        </p:spPr>
        <p:txBody>
          <a:bodyPr/>
          <a:lstStyle/>
          <a:p>
            <a:r>
              <a:rPr lang="tr-TR" sz="2000" b="1" dirty="0">
                <a:latin typeface="Arial" panose="020B0604020202020204" pitchFamily="34" charset="0"/>
                <a:cs typeface="Arial" panose="020B0604020202020204" pitchFamily="34" charset="0"/>
              </a:rPr>
              <a:t>Unmanned Ground Vehicle (UGV)</a:t>
            </a:r>
          </a:p>
        </p:txBody>
      </p:sp>
      <p:sp>
        <p:nvSpPr>
          <p:cNvPr id="21" name="Rectangle 20"/>
          <p:cNvSpPr/>
          <p:nvPr/>
        </p:nvSpPr>
        <p:spPr>
          <a:xfrm>
            <a:off x="398690" y="1604487"/>
            <a:ext cx="8669110" cy="369332"/>
          </a:xfrm>
          <a:prstGeom prst="rect">
            <a:avLst/>
          </a:prstGeom>
        </p:spPr>
        <p:txBody>
          <a:bodyPr wrap="square">
            <a:spAutoFit/>
          </a:bodyPr>
          <a:lstStyle/>
          <a:p>
            <a:endParaRPr lang="tr-TR" dirty="0">
              <a:latin typeface="Arial" panose="020B0604020202020204" pitchFamily="34" charset="0"/>
              <a:cs typeface="Arial" panose="020B0604020202020204" pitchFamily="34" charset="0"/>
            </a:endParaRPr>
          </a:p>
        </p:txBody>
      </p:sp>
      <p:sp>
        <p:nvSpPr>
          <p:cNvPr id="10" name="Text Placeholder 3"/>
          <p:cNvSpPr>
            <a:spLocks noGrp="1"/>
          </p:cNvSpPr>
          <p:nvPr>
            <p:ph type="body" sz="quarter" idx="4294967295"/>
          </p:nvPr>
        </p:nvSpPr>
        <p:spPr>
          <a:xfrm>
            <a:off x="588390" y="1543851"/>
            <a:ext cx="11484000" cy="276999"/>
          </a:xfrm>
          <a:prstGeom prst="rect">
            <a:avLst/>
          </a:prstGeom>
        </p:spPr>
        <p:txBody>
          <a:bodyPr/>
          <a:lstStyle/>
          <a:p>
            <a:r>
              <a:rPr lang="en-US" b="1" dirty="0">
                <a:latin typeface="Arial" panose="020B0604020202020204" pitchFamily="34" charset="0"/>
                <a:cs typeface="Arial" panose="020B0604020202020204" pitchFamily="34" charset="0"/>
              </a:rPr>
              <a:t>Simultaneous Localization and </a:t>
            </a:r>
            <a:r>
              <a:rPr lang="en-US" b="1" dirty="0" smtClean="0">
                <a:latin typeface="Arial" panose="020B0604020202020204" pitchFamily="34" charset="0"/>
                <a:cs typeface="Arial" panose="020B0604020202020204" pitchFamily="34" charset="0"/>
              </a:rPr>
              <a:t>Mapping</a:t>
            </a:r>
            <a:r>
              <a:rPr lang="tr-TR" b="1" dirty="0" smtClean="0">
                <a:latin typeface="Arial" panose="020B0604020202020204" pitchFamily="34" charset="0"/>
                <a:cs typeface="Arial" panose="020B0604020202020204" pitchFamily="34" charset="0"/>
              </a:rPr>
              <a:t> </a:t>
            </a:r>
            <a:r>
              <a:rPr lang="en-US" b="1" dirty="0" smtClean="0">
                <a:latin typeface="Arial" panose="020B0604020202020204" pitchFamily="34" charset="0"/>
                <a:cs typeface="Arial" panose="020B0604020202020204" pitchFamily="34" charset="0"/>
              </a:rPr>
              <a:t>(SLAM</a:t>
            </a:r>
            <a:r>
              <a:rPr lang="en-US" b="1" dirty="0">
                <a:latin typeface="Arial" panose="020B0604020202020204" pitchFamily="34" charset="0"/>
                <a:cs typeface="Arial" panose="020B0604020202020204" pitchFamily="34" charset="0"/>
              </a:rPr>
              <a:t>)</a:t>
            </a:r>
            <a:endParaRPr lang="tr-TR" b="1" dirty="0">
              <a:latin typeface="Arial" panose="020B0604020202020204" pitchFamily="34" charset="0"/>
              <a:cs typeface="Arial" panose="020B0604020202020204" pitchFamily="34" charset="0"/>
            </a:endParaRPr>
          </a:p>
        </p:txBody>
      </p:sp>
      <p:sp>
        <p:nvSpPr>
          <p:cNvPr id="12" name="object 4"/>
          <p:cNvSpPr txBox="1"/>
          <p:nvPr/>
        </p:nvSpPr>
        <p:spPr>
          <a:xfrm>
            <a:off x="635883" y="3223557"/>
            <a:ext cx="5820619" cy="843821"/>
          </a:xfrm>
          <a:prstGeom prst="rect">
            <a:avLst/>
          </a:prstGeom>
        </p:spPr>
        <p:txBody>
          <a:bodyPr vert="horz" wrap="square" lIns="0" tIns="12700" rIns="0" bIns="0" rtlCol="0">
            <a:spAutoFit/>
          </a:bodyPr>
          <a:lstStyle/>
          <a:p>
            <a:pPr marL="228600" indent="-216535" algn="just">
              <a:spcBef>
                <a:spcPts val="100"/>
              </a:spcBef>
              <a:buClr>
                <a:srgbClr val="00539F"/>
              </a:buClr>
              <a:buFont typeface="Arial"/>
              <a:buChar char="•"/>
              <a:tabLst>
                <a:tab pos="228600" algn="l"/>
                <a:tab pos="229235" algn="l"/>
              </a:tabLst>
            </a:pPr>
            <a:r>
              <a:rPr lang="tr-TR" spc="-5" dirty="0" smtClean="0">
                <a:latin typeface="Arial"/>
                <a:cs typeface="Arial"/>
              </a:rPr>
              <a:t>E</a:t>
            </a:r>
            <a:r>
              <a:rPr lang="en-US" spc="-5" dirty="0" smtClean="0">
                <a:latin typeface="Arial"/>
                <a:cs typeface="Arial"/>
              </a:rPr>
              <a:t>stimating the robot’s pose and the map of the environmen</a:t>
            </a:r>
            <a:r>
              <a:rPr lang="tr-TR" spc="-5" dirty="0" smtClean="0">
                <a:latin typeface="Arial"/>
                <a:cs typeface="Arial"/>
              </a:rPr>
              <a:t>t using the sensor observation and control data</a:t>
            </a:r>
            <a:endParaRPr lang="en-US" spc="-5" dirty="0">
              <a:latin typeface="Arial"/>
              <a:cs typeface="Arial"/>
            </a:endParaRPr>
          </a:p>
        </p:txBody>
      </p:sp>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2677" r="7345"/>
          <a:stretch/>
        </p:blipFill>
        <p:spPr>
          <a:xfrm>
            <a:off x="7848600" y="1349532"/>
            <a:ext cx="3886200" cy="3239325"/>
          </a:xfrm>
          <a:prstGeom prst="rect">
            <a:avLst/>
          </a:prstGeom>
        </p:spPr>
      </p:pic>
      <p:sp>
        <p:nvSpPr>
          <p:cNvPr id="17" name="object 4"/>
          <p:cNvSpPr txBox="1"/>
          <p:nvPr/>
        </p:nvSpPr>
        <p:spPr>
          <a:xfrm>
            <a:off x="635887" y="1923143"/>
            <a:ext cx="5820615" cy="289823"/>
          </a:xfrm>
          <a:prstGeom prst="rect">
            <a:avLst/>
          </a:prstGeom>
        </p:spPr>
        <p:txBody>
          <a:bodyPr vert="horz" wrap="square" lIns="0" tIns="12700" rIns="0" bIns="0" rtlCol="0">
            <a:spAutoFit/>
          </a:bodyPr>
          <a:lstStyle/>
          <a:p>
            <a:pPr marL="228600" indent="-216535" algn="just">
              <a:spcBef>
                <a:spcPts val="100"/>
              </a:spcBef>
              <a:buClr>
                <a:srgbClr val="00539F"/>
              </a:buClr>
              <a:buFont typeface="Arial"/>
              <a:buChar char="•"/>
              <a:tabLst>
                <a:tab pos="228600" algn="l"/>
                <a:tab pos="229235" algn="l"/>
              </a:tabLst>
            </a:pPr>
            <a:r>
              <a:rPr lang="tr-TR" spc="-5" dirty="0" smtClean="0">
                <a:latin typeface="Arial"/>
                <a:cs typeface="Arial"/>
              </a:rPr>
              <a:t>Initially unknown environment</a:t>
            </a:r>
            <a:endParaRPr lang="tr-TR" spc="-5" dirty="0">
              <a:latin typeface="Arial"/>
              <a:cs typeface="Arial"/>
            </a:endParaRPr>
          </a:p>
        </p:txBody>
      </p:sp>
      <p:sp>
        <p:nvSpPr>
          <p:cNvPr id="24" name="object 4"/>
          <p:cNvSpPr txBox="1"/>
          <p:nvPr/>
        </p:nvSpPr>
        <p:spPr>
          <a:xfrm>
            <a:off x="635884" y="2792534"/>
            <a:ext cx="5820618" cy="289823"/>
          </a:xfrm>
          <a:prstGeom prst="rect">
            <a:avLst/>
          </a:prstGeom>
        </p:spPr>
        <p:txBody>
          <a:bodyPr vert="horz" wrap="square" lIns="0" tIns="12700" rIns="0" bIns="0" rtlCol="0">
            <a:spAutoFit/>
          </a:bodyPr>
          <a:lstStyle/>
          <a:p>
            <a:pPr marL="228600" indent="-216535" algn="just">
              <a:spcBef>
                <a:spcPts val="100"/>
              </a:spcBef>
              <a:buClr>
                <a:srgbClr val="00539F"/>
              </a:buClr>
              <a:buFont typeface="Arial"/>
              <a:buChar char="•"/>
              <a:tabLst>
                <a:tab pos="228600" algn="l"/>
                <a:tab pos="229235" algn="l"/>
              </a:tabLst>
            </a:pPr>
            <a:r>
              <a:rPr lang="tr-TR" spc="-5" dirty="0" smtClean="0">
                <a:latin typeface="Arial"/>
                <a:cs typeface="Arial"/>
              </a:rPr>
              <a:t>Maps are formed using LiDAR data </a:t>
            </a:r>
            <a:endParaRPr lang="en-US" spc="-5" dirty="0">
              <a:latin typeface="Arial"/>
              <a:cs typeface="Arial"/>
            </a:endParaRPr>
          </a:p>
        </p:txBody>
      </p:sp>
      <p:sp>
        <p:nvSpPr>
          <p:cNvPr id="25" name="object 4"/>
          <p:cNvSpPr txBox="1"/>
          <p:nvPr/>
        </p:nvSpPr>
        <p:spPr>
          <a:xfrm>
            <a:off x="635885" y="2349359"/>
            <a:ext cx="5820617" cy="289823"/>
          </a:xfrm>
          <a:prstGeom prst="rect">
            <a:avLst/>
          </a:prstGeom>
        </p:spPr>
        <p:txBody>
          <a:bodyPr vert="horz" wrap="square" lIns="0" tIns="12700" rIns="0" bIns="0" rtlCol="0">
            <a:spAutoFit/>
          </a:bodyPr>
          <a:lstStyle/>
          <a:p>
            <a:pPr marL="228600" indent="-216535" algn="just">
              <a:spcBef>
                <a:spcPts val="100"/>
              </a:spcBef>
              <a:buClr>
                <a:srgbClr val="00539F"/>
              </a:buClr>
              <a:buFont typeface="Arial"/>
              <a:buChar char="•"/>
              <a:tabLst>
                <a:tab pos="228600" algn="l"/>
                <a:tab pos="229235" algn="l"/>
              </a:tabLst>
            </a:pPr>
            <a:r>
              <a:rPr lang="tr-TR" spc="-5" dirty="0" smtClean="0">
                <a:latin typeface="Arial"/>
                <a:cs typeface="Arial"/>
              </a:rPr>
              <a:t>Indoor applications</a:t>
            </a:r>
            <a:endParaRPr lang="en-US" spc="-5" dirty="0">
              <a:latin typeface="Arial"/>
              <a:cs typeface="Arial"/>
            </a:endParaRPr>
          </a:p>
        </p:txBody>
      </p:sp>
      <p:sp>
        <p:nvSpPr>
          <p:cNvPr id="2" name="Rectangle 1"/>
          <p:cNvSpPr/>
          <p:nvPr/>
        </p:nvSpPr>
        <p:spPr>
          <a:xfrm>
            <a:off x="11208309" y="3810000"/>
            <a:ext cx="395621" cy="307777"/>
          </a:xfrm>
          <a:prstGeom prst="rect">
            <a:avLst/>
          </a:prstGeom>
        </p:spPr>
        <p:txBody>
          <a:bodyPr wrap="none">
            <a:spAutoFit/>
          </a:bodyPr>
          <a:lstStyle/>
          <a:p>
            <a:pPr marL="12065">
              <a:lnSpc>
                <a:spcPct val="100000"/>
              </a:lnSpc>
              <a:spcBef>
                <a:spcPts val="1805"/>
              </a:spcBef>
              <a:buClr>
                <a:srgbClr val="00539F"/>
              </a:buClr>
              <a:tabLst>
                <a:tab pos="228600" algn="l"/>
                <a:tab pos="229235" algn="l"/>
              </a:tabLst>
            </a:pPr>
            <a:r>
              <a:rPr lang="tr-TR" sz="1400" dirty="0" smtClean="0">
                <a:latin typeface="Arial"/>
                <a:cs typeface="Arial"/>
              </a:rPr>
              <a:t>[2]</a:t>
            </a:r>
            <a:endParaRPr lang="tr-TR" sz="1400" dirty="0">
              <a:latin typeface="Arial"/>
              <a:cs typeface="Arial"/>
            </a:endParaRPr>
          </a:p>
        </p:txBody>
      </p:sp>
    </p:spTree>
    <p:extLst>
      <p:ext uri="{BB962C8B-B14F-4D97-AF65-F5344CB8AC3E}">
        <p14:creationId xmlns:p14="http://schemas.microsoft.com/office/powerpoint/2010/main" val="38748579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347268" y="419811"/>
            <a:ext cx="11387532" cy="321242"/>
          </a:xfrm>
          <a:prstGeom prst="rect">
            <a:avLst/>
          </a:prstGeom>
        </p:spPr>
        <p:txBody>
          <a:bodyPr vert="horz" wrap="square" lIns="0" tIns="13335" rIns="0" bIns="0" rtlCol="0">
            <a:spAutoFit/>
          </a:bodyPr>
          <a:lstStyle/>
          <a:p>
            <a:pPr marL="12700">
              <a:lnSpc>
                <a:spcPct val="100000"/>
              </a:lnSpc>
              <a:spcBef>
                <a:spcPts val="105"/>
              </a:spcBef>
            </a:pPr>
            <a:r>
              <a:rPr lang="en-US" dirty="0"/>
              <a:t>Techniques and Systems Developed for Disaster Scenarios</a:t>
            </a:r>
          </a:p>
        </p:txBody>
      </p:sp>
      <p:sp>
        <p:nvSpPr>
          <p:cNvPr id="18" name="object 18"/>
          <p:cNvSpPr txBox="1"/>
          <p:nvPr/>
        </p:nvSpPr>
        <p:spPr>
          <a:xfrm>
            <a:off x="322173" y="6224276"/>
            <a:ext cx="860552" cy="140423"/>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lang="tr-TR" sz="900" spc="-5">
                <a:solidFill>
                  <a:srgbClr val="00539F"/>
                </a:solidFill>
                <a:latin typeface="Arial"/>
                <a:cs typeface="Arial"/>
              </a:rPr>
              <a:pPr marL="38100">
                <a:lnSpc>
                  <a:spcPct val="100000"/>
                </a:lnSpc>
                <a:spcBef>
                  <a:spcPts val="15"/>
                </a:spcBef>
              </a:pPr>
              <a:t>8</a:t>
            </a:fld>
            <a:endParaRPr sz="900" dirty="0">
              <a:latin typeface="Arial"/>
              <a:cs typeface="Arial"/>
            </a:endParaRPr>
          </a:p>
        </p:txBody>
      </p:sp>
      <p:sp>
        <p:nvSpPr>
          <p:cNvPr id="19" name="object 19"/>
          <p:cNvSpPr txBox="1"/>
          <p:nvPr/>
        </p:nvSpPr>
        <p:spPr>
          <a:xfrm>
            <a:off x="1182725" y="6224276"/>
            <a:ext cx="4726940" cy="427990"/>
          </a:xfrm>
          <a:prstGeom prst="rect">
            <a:avLst/>
          </a:prstGeom>
        </p:spPr>
        <p:txBody>
          <a:bodyPr vert="horz" wrap="square" lIns="0" tIns="1905" rIns="0" bIns="0" rtlCol="0">
            <a:spAutoFit/>
          </a:bodyPr>
          <a:lstStyle/>
          <a:p>
            <a:pPr marL="12700" marR="5080">
              <a:lnSpc>
                <a:spcPct val="100000"/>
              </a:lnSpc>
              <a:spcBef>
                <a:spcPts val="15"/>
              </a:spcBef>
            </a:pPr>
            <a:r>
              <a:rPr lang="en-US" sz="900" dirty="0" smtClean="0">
                <a:solidFill>
                  <a:srgbClr val="00539F"/>
                </a:solidFill>
                <a:latin typeface="Arial"/>
                <a:cs typeface="Arial"/>
              </a:rPr>
              <a:t>Seminar: Mobile Robotics in Disaster Scenarios | </a:t>
            </a:r>
            <a:r>
              <a:rPr lang="en-US" sz="900" spc="-5" dirty="0" smtClean="0">
                <a:solidFill>
                  <a:srgbClr val="00539F"/>
                </a:solidFill>
                <a:latin typeface="Arial"/>
                <a:cs typeface="Arial"/>
              </a:rPr>
              <a:t>07.07.2021 </a:t>
            </a:r>
          </a:p>
          <a:p>
            <a:pPr marL="12700" marR="5080">
              <a:lnSpc>
                <a:spcPct val="100000"/>
              </a:lnSpc>
              <a:spcBef>
                <a:spcPts val="15"/>
              </a:spcBef>
            </a:pPr>
            <a:r>
              <a:rPr lang="en-US" sz="900" spc="-235" dirty="0" smtClean="0">
                <a:solidFill>
                  <a:srgbClr val="00539F"/>
                </a:solidFill>
                <a:latin typeface="Arial"/>
                <a:cs typeface="Arial"/>
              </a:rPr>
              <a:t> </a:t>
            </a:r>
            <a:r>
              <a:rPr lang="en-US" sz="900" dirty="0" smtClean="0">
                <a:solidFill>
                  <a:srgbClr val="00539F"/>
                </a:solidFill>
                <a:latin typeface="Arial"/>
                <a:cs typeface="Arial"/>
              </a:rPr>
              <a:t>Institute</a:t>
            </a:r>
            <a:r>
              <a:rPr lang="en-US" sz="900" spc="-25" dirty="0" smtClean="0">
                <a:solidFill>
                  <a:srgbClr val="00539F"/>
                </a:solidFill>
                <a:latin typeface="Arial"/>
                <a:cs typeface="Arial"/>
              </a:rPr>
              <a:t> </a:t>
            </a:r>
            <a:r>
              <a:rPr lang="en-US" sz="900" dirty="0" smtClean="0">
                <a:solidFill>
                  <a:srgbClr val="00539F"/>
                </a:solidFill>
                <a:latin typeface="Arial"/>
                <a:cs typeface="Arial"/>
              </a:rPr>
              <a:t>for </a:t>
            </a:r>
            <a:r>
              <a:rPr lang="en-US" sz="900" spc="-5" dirty="0" smtClean="0">
                <a:solidFill>
                  <a:srgbClr val="00539F"/>
                </a:solidFill>
                <a:latin typeface="Arial"/>
                <a:cs typeface="Arial"/>
              </a:rPr>
              <a:t>Man-Machine</a:t>
            </a:r>
            <a:r>
              <a:rPr lang="en-US" sz="900" spc="5" dirty="0" smtClean="0">
                <a:solidFill>
                  <a:srgbClr val="00539F"/>
                </a:solidFill>
                <a:latin typeface="Arial"/>
                <a:cs typeface="Arial"/>
              </a:rPr>
              <a:t> </a:t>
            </a:r>
            <a:r>
              <a:rPr lang="en-US" sz="900" dirty="0" smtClean="0">
                <a:solidFill>
                  <a:srgbClr val="00539F"/>
                </a:solidFill>
                <a:latin typeface="Arial"/>
                <a:cs typeface="Arial"/>
              </a:rPr>
              <a:t>Interaction</a:t>
            </a:r>
            <a:r>
              <a:rPr lang="en-US" sz="900" spc="-35" dirty="0" smtClean="0">
                <a:solidFill>
                  <a:srgbClr val="00539F"/>
                </a:solidFill>
                <a:latin typeface="Arial"/>
                <a:cs typeface="Arial"/>
              </a:rPr>
              <a:t> </a:t>
            </a:r>
            <a:r>
              <a:rPr lang="en-US" sz="900" dirty="0" smtClean="0">
                <a:solidFill>
                  <a:srgbClr val="00539F"/>
                </a:solidFill>
                <a:latin typeface="Arial"/>
                <a:cs typeface="Arial"/>
              </a:rPr>
              <a:t>|</a:t>
            </a:r>
            <a:r>
              <a:rPr lang="en-US" sz="900" spc="-5" dirty="0" smtClean="0">
                <a:solidFill>
                  <a:srgbClr val="00539F"/>
                </a:solidFill>
                <a:latin typeface="Arial"/>
                <a:cs typeface="Arial"/>
              </a:rPr>
              <a:t> </a:t>
            </a:r>
            <a:r>
              <a:rPr lang="en-US" sz="900" spc="-5" dirty="0" smtClean="0">
                <a:solidFill>
                  <a:srgbClr val="00539F"/>
                </a:solidFill>
                <a:latin typeface="Arial"/>
                <a:cs typeface="Arial"/>
                <a:hlinkClick r:id="rId3"/>
              </a:rPr>
              <a:t>www.mmi.rwth-aachen.de</a:t>
            </a:r>
            <a:endParaRPr lang="en-US" sz="900" dirty="0" smtClean="0">
              <a:latin typeface="Arial"/>
              <a:cs typeface="Arial"/>
            </a:endParaRPr>
          </a:p>
          <a:p>
            <a:pPr marL="12700">
              <a:lnSpc>
                <a:spcPct val="100000"/>
              </a:lnSpc>
            </a:pPr>
            <a:r>
              <a:rPr lang="en-US" sz="900" spc="-5" dirty="0" smtClean="0">
                <a:solidFill>
                  <a:srgbClr val="00539F"/>
                </a:solidFill>
                <a:latin typeface="Arial"/>
                <a:cs typeface="Arial"/>
              </a:rPr>
              <a:t>O</a:t>
            </a:r>
            <a:r>
              <a:rPr lang="tr-TR" sz="900" spc="-5" dirty="0" smtClean="0">
                <a:solidFill>
                  <a:srgbClr val="00539F"/>
                </a:solidFill>
                <a:latin typeface="Arial"/>
                <a:cs typeface="Arial"/>
              </a:rPr>
              <a:t>g</a:t>
            </a:r>
            <a:r>
              <a:rPr lang="en-US" sz="900" spc="-5" dirty="0" smtClean="0">
                <a:solidFill>
                  <a:srgbClr val="00539F"/>
                </a:solidFill>
                <a:latin typeface="Arial"/>
                <a:cs typeface="Arial"/>
              </a:rPr>
              <a:t>uz Altan </a:t>
            </a:r>
            <a:r>
              <a:rPr lang="en-US" sz="900" dirty="0" smtClean="0">
                <a:solidFill>
                  <a:srgbClr val="00539F"/>
                </a:solidFill>
                <a:latin typeface="Arial"/>
                <a:cs typeface="Arial"/>
              </a:rPr>
              <a:t>|</a:t>
            </a:r>
            <a:r>
              <a:rPr lang="en-US" sz="900" spc="20" dirty="0" smtClean="0">
                <a:solidFill>
                  <a:srgbClr val="00539F"/>
                </a:solidFill>
                <a:latin typeface="Arial"/>
                <a:cs typeface="Arial"/>
              </a:rPr>
              <a:t> </a:t>
            </a:r>
            <a:r>
              <a:rPr lang="en-US" sz="900" spc="-5" dirty="0" smtClean="0">
                <a:solidFill>
                  <a:srgbClr val="00539F"/>
                </a:solidFill>
                <a:latin typeface="Arial"/>
                <a:cs typeface="Arial"/>
                <a:hlinkClick r:id="rId4"/>
              </a:rPr>
              <a:t>ouz.altan@rwth-aachen.de</a:t>
            </a:r>
            <a:endParaRPr lang="en-US" sz="900" dirty="0">
              <a:latin typeface="Arial"/>
              <a:cs typeface="Arial"/>
            </a:endParaRPr>
          </a:p>
        </p:txBody>
      </p:sp>
      <p:sp>
        <p:nvSpPr>
          <p:cNvPr id="20" name="Text Placeholder 3"/>
          <p:cNvSpPr>
            <a:spLocks noGrp="1"/>
          </p:cNvSpPr>
          <p:nvPr>
            <p:ph type="body" sz="quarter" idx="4294967295"/>
          </p:nvPr>
        </p:nvSpPr>
        <p:spPr>
          <a:xfrm>
            <a:off x="419205" y="1070118"/>
            <a:ext cx="11484000" cy="307777"/>
          </a:xfrm>
          <a:prstGeom prst="rect">
            <a:avLst/>
          </a:prstGeom>
        </p:spPr>
        <p:txBody>
          <a:bodyPr/>
          <a:lstStyle/>
          <a:p>
            <a:r>
              <a:rPr lang="tr-TR" sz="2000" b="1" dirty="0">
                <a:latin typeface="Arial" panose="020B0604020202020204" pitchFamily="34" charset="0"/>
                <a:cs typeface="Arial" panose="020B0604020202020204" pitchFamily="34" charset="0"/>
              </a:rPr>
              <a:t>Unmanned Ground Vehicle (UGV)</a:t>
            </a:r>
          </a:p>
        </p:txBody>
      </p:sp>
      <p:sp>
        <p:nvSpPr>
          <p:cNvPr id="21" name="Rectangle 20"/>
          <p:cNvSpPr/>
          <p:nvPr/>
        </p:nvSpPr>
        <p:spPr>
          <a:xfrm>
            <a:off x="398690" y="1604487"/>
            <a:ext cx="8669110" cy="369332"/>
          </a:xfrm>
          <a:prstGeom prst="rect">
            <a:avLst/>
          </a:prstGeom>
        </p:spPr>
        <p:txBody>
          <a:bodyPr wrap="square">
            <a:spAutoFit/>
          </a:bodyPr>
          <a:lstStyle/>
          <a:p>
            <a:endParaRPr lang="tr-TR" dirty="0">
              <a:latin typeface="Arial" panose="020B0604020202020204" pitchFamily="34" charset="0"/>
              <a:cs typeface="Arial" panose="020B0604020202020204" pitchFamily="34" charset="0"/>
            </a:endParaRPr>
          </a:p>
        </p:txBody>
      </p:sp>
      <p:sp>
        <p:nvSpPr>
          <p:cNvPr id="23" name="object 2"/>
          <p:cNvSpPr txBox="1"/>
          <p:nvPr/>
        </p:nvSpPr>
        <p:spPr>
          <a:xfrm>
            <a:off x="456434" y="3160150"/>
            <a:ext cx="4652976" cy="1788310"/>
          </a:xfrm>
          <a:prstGeom prst="rect">
            <a:avLst/>
          </a:prstGeom>
        </p:spPr>
        <p:txBody>
          <a:bodyPr vert="horz" wrap="square" lIns="0" tIns="13335" rIns="0" bIns="0" rtlCol="0">
            <a:spAutoFit/>
          </a:bodyPr>
          <a:lstStyle/>
          <a:p>
            <a:pPr marL="228600" indent="-216535" algn="just">
              <a:spcBef>
                <a:spcPts val="100"/>
              </a:spcBef>
              <a:buClr>
                <a:srgbClr val="00539F"/>
              </a:buClr>
              <a:buFont typeface="Arial"/>
              <a:buChar char="•"/>
              <a:tabLst>
                <a:tab pos="228600" algn="l"/>
                <a:tab pos="229235" algn="l"/>
              </a:tabLst>
            </a:pPr>
            <a:r>
              <a:rPr lang="tr-TR" b="1" spc="-5" dirty="0" smtClean="0">
                <a:latin typeface="Arial"/>
                <a:cs typeface="Arial"/>
              </a:rPr>
              <a:t>Camera(s)</a:t>
            </a:r>
            <a:r>
              <a:rPr lang="tr-TR" spc="-5" dirty="0" smtClean="0">
                <a:latin typeface="Arial"/>
                <a:cs typeface="Arial"/>
              </a:rPr>
              <a:t> </a:t>
            </a:r>
            <a:r>
              <a:rPr lang="tr-TR" spc="-5" dirty="0">
                <a:latin typeface="Arial"/>
                <a:cs typeface="Arial"/>
              </a:rPr>
              <a:t>for computer vision applications</a:t>
            </a:r>
            <a:endParaRPr lang="en-US" spc="-5" dirty="0" smtClean="0">
              <a:latin typeface="Arial"/>
              <a:cs typeface="Arial"/>
            </a:endParaRPr>
          </a:p>
          <a:p>
            <a:pPr marL="443865" lvl="1" indent="-215900" algn="just">
              <a:lnSpc>
                <a:spcPct val="100000"/>
              </a:lnSpc>
              <a:spcBef>
                <a:spcPts val="1040"/>
              </a:spcBef>
              <a:buClr>
                <a:srgbClr val="00539F"/>
              </a:buClr>
              <a:buFont typeface="Symbol"/>
              <a:buChar char=""/>
              <a:tabLst>
                <a:tab pos="444500" algn="l"/>
              </a:tabLst>
            </a:pPr>
            <a:r>
              <a:rPr lang="tr-TR" sz="2400" spc="-7" baseline="1736" dirty="0" smtClean="0">
                <a:latin typeface="Arial"/>
                <a:cs typeface="Arial"/>
              </a:rPr>
              <a:t>P</a:t>
            </a:r>
            <a:r>
              <a:rPr lang="en-US" sz="2400" spc="-7" baseline="1736" dirty="0" smtClean="0">
                <a:latin typeface="Arial"/>
                <a:cs typeface="Arial"/>
              </a:rPr>
              <a:t>roviding visibility</a:t>
            </a:r>
            <a:endParaRPr lang="tr-TR" sz="2400" spc="-7" baseline="1736" dirty="0" smtClean="0">
              <a:latin typeface="Arial"/>
              <a:cs typeface="Arial"/>
            </a:endParaRPr>
          </a:p>
          <a:p>
            <a:pPr marL="443865" lvl="1" indent="-215900" algn="just">
              <a:lnSpc>
                <a:spcPct val="100000"/>
              </a:lnSpc>
              <a:spcBef>
                <a:spcPts val="1040"/>
              </a:spcBef>
              <a:buClr>
                <a:srgbClr val="00539F"/>
              </a:buClr>
              <a:buFont typeface="Symbol"/>
              <a:buChar char=""/>
              <a:tabLst>
                <a:tab pos="444500" algn="l"/>
              </a:tabLst>
            </a:pPr>
            <a:r>
              <a:rPr lang="tr-TR" sz="2400" spc="-7" baseline="1736" dirty="0" smtClean="0">
                <a:latin typeface="Arial"/>
                <a:cs typeface="Arial"/>
              </a:rPr>
              <a:t>Detecting victims</a:t>
            </a:r>
          </a:p>
          <a:p>
            <a:pPr marL="443865" lvl="1" indent="-215900" algn="just">
              <a:lnSpc>
                <a:spcPct val="100000"/>
              </a:lnSpc>
              <a:spcBef>
                <a:spcPts val="1040"/>
              </a:spcBef>
              <a:buClr>
                <a:srgbClr val="00539F"/>
              </a:buClr>
              <a:buFont typeface="Symbol"/>
              <a:buChar char=""/>
              <a:tabLst>
                <a:tab pos="444500" algn="l"/>
              </a:tabLst>
            </a:pPr>
            <a:r>
              <a:rPr lang="tr-TR" sz="2400" spc="-7" baseline="1736" dirty="0">
                <a:latin typeface="Arial"/>
                <a:cs typeface="Arial"/>
              </a:rPr>
              <a:t>Avoiding </a:t>
            </a:r>
            <a:r>
              <a:rPr lang="tr-TR" sz="2400" spc="-7" baseline="1736" dirty="0" smtClean="0">
                <a:latin typeface="Arial"/>
                <a:cs typeface="Arial"/>
              </a:rPr>
              <a:t>obstacles</a:t>
            </a:r>
          </a:p>
          <a:p>
            <a:pPr marL="443865" lvl="1" indent="-215900">
              <a:lnSpc>
                <a:spcPct val="100000"/>
              </a:lnSpc>
              <a:spcBef>
                <a:spcPts val="1040"/>
              </a:spcBef>
              <a:buClr>
                <a:srgbClr val="00539F"/>
              </a:buClr>
              <a:buFont typeface="Symbol"/>
              <a:buChar char=""/>
              <a:tabLst>
                <a:tab pos="444500" algn="l"/>
              </a:tabLst>
            </a:pPr>
            <a:endParaRPr lang="tr-TR" sz="2400" spc="-7" baseline="1736" dirty="0" smtClean="0">
              <a:latin typeface="Arial"/>
              <a:cs typeface="Arial"/>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82000" y="1377895"/>
            <a:ext cx="3352800" cy="3120330"/>
          </a:xfrm>
          <a:prstGeom prst="rect">
            <a:avLst/>
          </a:prstGeom>
        </p:spPr>
      </p:pic>
      <p:sp>
        <p:nvSpPr>
          <p:cNvPr id="14" name="object 2"/>
          <p:cNvSpPr txBox="1"/>
          <p:nvPr/>
        </p:nvSpPr>
        <p:spPr>
          <a:xfrm>
            <a:off x="456434" y="1572279"/>
            <a:ext cx="4652976" cy="1788310"/>
          </a:xfrm>
          <a:prstGeom prst="rect">
            <a:avLst/>
          </a:prstGeom>
        </p:spPr>
        <p:txBody>
          <a:bodyPr vert="horz" wrap="square" lIns="0" tIns="13335" rIns="0" bIns="0" rtlCol="0">
            <a:spAutoFit/>
          </a:bodyPr>
          <a:lstStyle/>
          <a:p>
            <a:pPr marL="228600" indent="-216535" algn="just">
              <a:spcBef>
                <a:spcPts val="100"/>
              </a:spcBef>
              <a:buClr>
                <a:srgbClr val="00539F"/>
              </a:buClr>
              <a:buFont typeface="Arial"/>
              <a:buChar char="•"/>
              <a:tabLst>
                <a:tab pos="228600" algn="l"/>
                <a:tab pos="229235" algn="l"/>
              </a:tabLst>
            </a:pPr>
            <a:r>
              <a:rPr lang="tr-TR" b="1" spc="-5" dirty="0">
                <a:latin typeface="Arial"/>
                <a:cs typeface="Arial"/>
              </a:rPr>
              <a:t>Electronic Payload</a:t>
            </a:r>
          </a:p>
          <a:p>
            <a:pPr marL="443865" lvl="1" indent="-215900" algn="just">
              <a:lnSpc>
                <a:spcPct val="100000"/>
              </a:lnSpc>
              <a:spcBef>
                <a:spcPts val="1040"/>
              </a:spcBef>
              <a:buClr>
                <a:srgbClr val="00539F"/>
              </a:buClr>
              <a:buFont typeface="Symbol"/>
              <a:buChar char=""/>
              <a:tabLst>
                <a:tab pos="444500" algn="l"/>
              </a:tabLst>
            </a:pPr>
            <a:r>
              <a:rPr lang="tr-TR" sz="2400" spc="-7" baseline="1736" dirty="0" smtClean="0">
                <a:latin typeface="Arial"/>
                <a:cs typeface="Arial"/>
              </a:rPr>
              <a:t>Global </a:t>
            </a:r>
            <a:r>
              <a:rPr lang="tr-TR" sz="2400" spc="-7" baseline="1736" dirty="0">
                <a:latin typeface="Arial"/>
                <a:cs typeface="Arial"/>
              </a:rPr>
              <a:t>navigation satellite system (GNSS)</a:t>
            </a:r>
          </a:p>
          <a:p>
            <a:pPr marL="443865" lvl="1" indent="-215900" algn="just">
              <a:lnSpc>
                <a:spcPct val="100000"/>
              </a:lnSpc>
              <a:spcBef>
                <a:spcPts val="1040"/>
              </a:spcBef>
              <a:buClr>
                <a:srgbClr val="00539F"/>
              </a:buClr>
              <a:buFont typeface="Symbol"/>
              <a:buChar char=""/>
              <a:tabLst>
                <a:tab pos="444500" algn="l"/>
              </a:tabLst>
            </a:pPr>
            <a:r>
              <a:rPr lang="tr-TR" sz="2400" spc="-7" baseline="1736" dirty="0">
                <a:latin typeface="Arial"/>
                <a:cs typeface="Arial"/>
              </a:rPr>
              <a:t>Inertial measurement unit (IMU)</a:t>
            </a:r>
          </a:p>
          <a:p>
            <a:pPr marL="443865" lvl="1" indent="-215900" algn="just">
              <a:lnSpc>
                <a:spcPct val="100000"/>
              </a:lnSpc>
              <a:spcBef>
                <a:spcPts val="1040"/>
              </a:spcBef>
              <a:buClr>
                <a:srgbClr val="00539F"/>
              </a:buClr>
              <a:buFont typeface="Symbol"/>
              <a:buChar char=""/>
              <a:tabLst>
                <a:tab pos="444500" algn="l"/>
              </a:tabLst>
            </a:pPr>
            <a:r>
              <a:rPr lang="en-US" sz="2400" spc="-7" baseline="1736" dirty="0">
                <a:latin typeface="Arial"/>
                <a:cs typeface="Arial"/>
              </a:rPr>
              <a:t>Light detection and ranging (LIDAR) sensors</a:t>
            </a:r>
          </a:p>
          <a:p>
            <a:pPr marL="443865" lvl="1" indent="-215900">
              <a:lnSpc>
                <a:spcPct val="100000"/>
              </a:lnSpc>
              <a:spcBef>
                <a:spcPts val="1040"/>
              </a:spcBef>
              <a:buClr>
                <a:srgbClr val="00539F"/>
              </a:buClr>
              <a:buFont typeface="Symbol"/>
              <a:buChar char=""/>
              <a:tabLst>
                <a:tab pos="444500" algn="l"/>
              </a:tabLst>
            </a:pPr>
            <a:endParaRPr lang="tr-TR" sz="2400" spc="-7" baseline="1736" dirty="0" smtClean="0">
              <a:latin typeface="Arial"/>
              <a:cs typeface="Arial"/>
            </a:endParaRPr>
          </a:p>
        </p:txBody>
      </p:sp>
      <p:sp>
        <p:nvSpPr>
          <p:cNvPr id="3" name="Rectangle 2"/>
          <p:cNvSpPr/>
          <p:nvPr/>
        </p:nvSpPr>
        <p:spPr>
          <a:xfrm>
            <a:off x="8350577" y="4088084"/>
            <a:ext cx="395621" cy="307777"/>
          </a:xfrm>
          <a:prstGeom prst="rect">
            <a:avLst/>
          </a:prstGeom>
        </p:spPr>
        <p:txBody>
          <a:bodyPr wrap="none">
            <a:spAutoFit/>
          </a:bodyPr>
          <a:lstStyle/>
          <a:p>
            <a:pPr marL="12065">
              <a:lnSpc>
                <a:spcPct val="100000"/>
              </a:lnSpc>
              <a:spcBef>
                <a:spcPts val="1805"/>
              </a:spcBef>
              <a:buClr>
                <a:srgbClr val="00539F"/>
              </a:buClr>
              <a:tabLst>
                <a:tab pos="228600" algn="l"/>
                <a:tab pos="229235" algn="l"/>
              </a:tabLst>
            </a:pPr>
            <a:r>
              <a:rPr lang="tr-TR" sz="1400" dirty="0" smtClean="0">
                <a:latin typeface="Arial"/>
                <a:cs typeface="Arial"/>
              </a:rPr>
              <a:t>[3]</a:t>
            </a:r>
            <a:endParaRPr lang="tr-TR" sz="1400" dirty="0">
              <a:latin typeface="Arial"/>
              <a:cs typeface="Arial"/>
            </a:endParaRPr>
          </a:p>
        </p:txBody>
      </p:sp>
    </p:spTree>
    <p:extLst>
      <p:ext uri="{BB962C8B-B14F-4D97-AF65-F5344CB8AC3E}">
        <p14:creationId xmlns:p14="http://schemas.microsoft.com/office/powerpoint/2010/main" val="8183087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347268" y="419811"/>
            <a:ext cx="11387532" cy="321242"/>
          </a:xfrm>
          <a:prstGeom prst="rect">
            <a:avLst/>
          </a:prstGeom>
        </p:spPr>
        <p:txBody>
          <a:bodyPr vert="horz" wrap="square" lIns="0" tIns="13335" rIns="0" bIns="0" rtlCol="0">
            <a:spAutoFit/>
          </a:bodyPr>
          <a:lstStyle/>
          <a:p>
            <a:pPr marL="12700">
              <a:lnSpc>
                <a:spcPct val="100000"/>
              </a:lnSpc>
              <a:spcBef>
                <a:spcPts val="105"/>
              </a:spcBef>
            </a:pPr>
            <a:r>
              <a:rPr lang="en-US" dirty="0"/>
              <a:t>Techniques and Systems Developed for Disaster Scenarios</a:t>
            </a:r>
          </a:p>
        </p:txBody>
      </p:sp>
      <p:sp>
        <p:nvSpPr>
          <p:cNvPr id="18" name="object 18"/>
          <p:cNvSpPr txBox="1"/>
          <p:nvPr/>
        </p:nvSpPr>
        <p:spPr>
          <a:xfrm>
            <a:off x="322173" y="6224276"/>
            <a:ext cx="860552" cy="140423"/>
          </a:xfrm>
          <a:prstGeom prst="rect">
            <a:avLst/>
          </a:prstGeom>
        </p:spPr>
        <p:txBody>
          <a:bodyPr vert="horz" wrap="square" lIns="0" tIns="1905" rIns="0" bIns="0" rtlCol="0">
            <a:spAutoFit/>
          </a:bodyPr>
          <a:lstStyle/>
          <a:p>
            <a:pPr marL="38100">
              <a:lnSpc>
                <a:spcPct val="100000"/>
              </a:lnSpc>
              <a:spcBef>
                <a:spcPts val="15"/>
              </a:spcBef>
            </a:pPr>
            <a:fld id="{81D60167-4931-47E6-BA6A-407CBD079E47}" type="slidenum">
              <a:rPr lang="tr-TR" sz="900" spc="-5">
                <a:solidFill>
                  <a:srgbClr val="00539F"/>
                </a:solidFill>
                <a:latin typeface="Arial"/>
                <a:cs typeface="Arial"/>
              </a:rPr>
              <a:pPr marL="38100">
                <a:lnSpc>
                  <a:spcPct val="100000"/>
                </a:lnSpc>
                <a:spcBef>
                  <a:spcPts val="15"/>
                </a:spcBef>
              </a:pPr>
              <a:t>9</a:t>
            </a:fld>
            <a:endParaRPr sz="900" dirty="0">
              <a:latin typeface="Arial"/>
              <a:cs typeface="Arial"/>
            </a:endParaRPr>
          </a:p>
        </p:txBody>
      </p:sp>
      <p:sp>
        <p:nvSpPr>
          <p:cNvPr id="19" name="object 19"/>
          <p:cNvSpPr txBox="1"/>
          <p:nvPr/>
        </p:nvSpPr>
        <p:spPr>
          <a:xfrm>
            <a:off x="1182725" y="6224276"/>
            <a:ext cx="4726940" cy="427990"/>
          </a:xfrm>
          <a:prstGeom prst="rect">
            <a:avLst/>
          </a:prstGeom>
        </p:spPr>
        <p:txBody>
          <a:bodyPr vert="horz" wrap="square" lIns="0" tIns="1905" rIns="0" bIns="0" rtlCol="0">
            <a:spAutoFit/>
          </a:bodyPr>
          <a:lstStyle/>
          <a:p>
            <a:pPr marL="12700" marR="5080">
              <a:lnSpc>
                <a:spcPct val="100000"/>
              </a:lnSpc>
              <a:spcBef>
                <a:spcPts val="15"/>
              </a:spcBef>
            </a:pPr>
            <a:r>
              <a:rPr lang="en-US" sz="900" dirty="0" smtClean="0">
                <a:solidFill>
                  <a:srgbClr val="00539F"/>
                </a:solidFill>
                <a:latin typeface="Arial"/>
                <a:cs typeface="Arial"/>
              </a:rPr>
              <a:t>Seminar: Mobile Robotics in Disaster Scenarios | </a:t>
            </a:r>
            <a:r>
              <a:rPr lang="en-US" sz="900" spc="-5" dirty="0" smtClean="0">
                <a:solidFill>
                  <a:srgbClr val="00539F"/>
                </a:solidFill>
                <a:latin typeface="Arial"/>
                <a:cs typeface="Arial"/>
              </a:rPr>
              <a:t>07.07.2021 </a:t>
            </a:r>
          </a:p>
          <a:p>
            <a:pPr marL="12700" marR="5080">
              <a:lnSpc>
                <a:spcPct val="100000"/>
              </a:lnSpc>
              <a:spcBef>
                <a:spcPts val="15"/>
              </a:spcBef>
            </a:pPr>
            <a:r>
              <a:rPr lang="en-US" sz="900" spc="-235" dirty="0" smtClean="0">
                <a:solidFill>
                  <a:srgbClr val="00539F"/>
                </a:solidFill>
                <a:latin typeface="Arial"/>
                <a:cs typeface="Arial"/>
              </a:rPr>
              <a:t> </a:t>
            </a:r>
            <a:r>
              <a:rPr lang="en-US" sz="900" dirty="0" smtClean="0">
                <a:solidFill>
                  <a:srgbClr val="00539F"/>
                </a:solidFill>
                <a:latin typeface="Arial"/>
                <a:cs typeface="Arial"/>
              </a:rPr>
              <a:t>Institute</a:t>
            </a:r>
            <a:r>
              <a:rPr lang="en-US" sz="900" spc="-25" dirty="0" smtClean="0">
                <a:solidFill>
                  <a:srgbClr val="00539F"/>
                </a:solidFill>
                <a:latin typeface="Arial"/>
                <a:cs typeface="Arial"/>
              </a:rPr>
              <a:t> </a:t>
            </a:r>
            <a:r>
              <a:rPr lang="en-US" sz="900" dirty="0" smtClean="0">
                <a:solidFill>
                  <a:srgbClr val="00539F"/>
                </a:solidFill>
                <a:latin typeface="Arial"/>
                <a:cs typeface="Arial"/>
              </a:rPr>
              <a:t>for </a:t>
            </a:r>
            <a:r>
              <a:rPr lang="en-US" sz="900" spc="-5" dirty="0" smtClean="0">
                <a:solidFill>
                  <a:srgbClr val="00539F"/>
                </a:solidFill>
                <a:latin typeface="Arial"/>
                <a:cs typeface="Arial"/>
              </a:rPr>
              <a:t>Man-Machine</a:t>
            </a:r>
            <a:r>
              <a:rPr lang="en-US" sz="900" spc="5" dirty="0" smtClean="0">
                <a:solidFill>
                  <a:srgbClr val="00539F"/>
                </a:solidFill>
                <a:latin typeface="Arial"/>
                <a:cs typeface="Arial"/>
              </a:rPr>
              <a:t> </a:t>
            </a:r>
            <a:r>
              <a:rPr lang="en-US" sz="900" dirty="0" smtClean="0">
                <a:solidFill>
                  <a:srgbClr val="00539F"/>
                </a:solidFill>
                <a:latin typeface="Arial"/>
                <a:cs typeface="Arial"/>
              </a:rPr>
              <a:t>Interaction</a:t>
            </a:r>
            <a:r>
              <a:rPr lang="en-US" sz="900" spc="-35" dirty="0" smtClean="0">
                <a:solidFill>
                  <a:srgbClr val="00539F"/>
                </a:solidFill>
                <a:latin typeface="Arial"/>
                <a:cs typeface="Arial"/>
              </a:rPr>
              <a:t> </a:t>
            </a:r>
            <a:r>
              <a:rPr lang="en-US" sz="900" dirty="0" smtClean="0">
                <a:solidFill>
                  <a:srgbClr val="00539F"/>
                </a:solidFill>
                <a:latin typeface="Arial"/>
                <a:cs typeface="Arial"/>
              </a:rPr>
              <a:t>|</a:t>
            </a:r>
            <a:r>
              <a:rPr lang="en-US" sz="900" spc="-5" dirty="0" smtClean="0">
                <a:solidFill>
                  <a:srgbClr val="00539F"/>
                </a:solidFill>
                <a:latin typeface="Arial"/>
                <a:cs typeface="Arial"/>
              </a:rPr>
              <a:t> </a:t>
            </a:r>
            <a:r>
              <a:rPr lang="en-US" sz="900" spc="-5" dirty="0" smtClean="0">
                <a:solidFill>
                  <a:srgbClr val="00539F"/>
                </a:solidFill>
                <a:latin typeface="Arial"/>
                <a:cs typeface="Arial"/>
                <a:hlinkClick r:id="rId2"/>
              </a:rPr>
              <a:t>www.mmi.rwth-aachen.de</a:t>
            </a:r>
            <a:endParaRPr lang="en-US" sz="900" dirty="0" smtClean="0">
              <a:latin typeface="Arial"/>
              <a:cs typeface="Arial"/>
            </a:endParaRPr>
          </a:p>
          <a:p>
            <a:pPr marL="12700">
              <a:lnSpc>
                <a:spcPct val="100000"/>
              </a:lnSpc>
            </a:pPr>
            <a:r>
              <a:rPr lang="en-US" sz="900" spc="-5" dirty="0" smtClean="0">
                <a:solidFill>
                  <a:srgbClr val="00539F"/>
                </a:solidFill>
                <a:latin typeface="Arial"/>
                <a:cs typeface="Arial"/>
              </a:rPr>
              <a:t>O</a:t>
            </a:r>
            <a:r>
              <a:rPr lang="tr-TR" sz="900" spc="-5" dirty="0" smtClean="0">
                <a:solidFill>
                  <a:srgbClr val="00539F"/>
                </a:solidFill>
                <a:latin typeface="Arial"/>
                <a:cs typeface="Arial"/>
              </a:rPr>
              <a:t>g</a:t>
            </a:r>
            <a:r>
              <a:rPr lang="en-US" sz="900" spc="-5" dirty="0" smtClean="0">
                <a:solidFill>
                  <a:srgbClr val="00539F"/>
                </a:solidFill>
                <a:latin typeface="Arial"/>
                <a:cs typeface="Arial"/>
              </a:rPr>
              <a:t>uz Altan </a:t>
            </a:r>
            <a:r>
              <a:rPr lang="en-US" sz="900" dirty="0" smtClean="0">
                <a:solidFill>
                  <a:srgbClr val="00539F"/>
                </a:solidFill>
                <a:latin typeface="Arial"/>
                <a:cs typeface="Arial"/>
              </a:rPr>
              <a:t>|</a:t>
            </a:r>
            <a:r>
              <a:rPr lang="en-US" sz="900" spc="20" dirty="0" smtClean="0">
                <a:solidFill>
                  <a:srgbClr val="00539F"/>
                </a:solidFill>
                <a:latin typeface="Arial"/>
                <a:cs typeface="Arial"/>
              </a:rPr>
              <a:t> </a:t>
            </a:r>
            <a:r>
              <a:rPr lang="en-US" sz="900" spc="-5" dirty="0" smtClean="0">
                <a:solidFill>
                  <a:srgbClr val="00539F"/>
                </a:solidFill>
                <a:latin typeface="Arial"/>
                <a:cs typeface="Arial"/>
                <a:hlinkClick r:id="rId3"/>
              </a:rPr>
              <a:t>ouz.altan@rwth-aachen.de</a:t>
            </a:r>
            <a:endParaRPr lang="en-US" sz="900" dirty="0">
              <a:latin typeface="Arial"/>
              <a:cs typeface="Arial"/>
            </a:endParaRPr>
          </a:p>
        </p:txBody>
      </p:sp>
      <p:sp>
        <p:nvSpPr>
          <p:cNvPr id="20" name="Text Placeholder 3"/>
          <p:cNvSpPr>
            <a:spLocks noGrp="1"/>
          </p:cNvSpPr>
          <p:nvPr>
            <p:ph type="body" sz="quarter" idx="4294967295"/>
          </p:nvPr>
        </p:nvSpPr>
        <p:spPr>
          <a:xfrm>
            <a:off x="457200" y="1028947"/>
            <a:ext cx="11484000" cy="307777"/>
          </a:xfrm>
          <a:prstGeom prst="rect">
            <a:avLst/>
          </a:prstGeom>
        </p:spPr>
        <p:txBody>
          <a:bodyPr/>
          <a:lstStyle/>
          <a:p>
            <a:r>
              <a:rPr lang="tr-TR" sz="2000" b="1" dirty="0">
                <a:latin typeface="Arial" panose="020B0604020202020204" pitchFamily="34" charset="0"/>
                <a:cs typeface="Arial" panose="020B0604020202020204" pitchFamily="34" charset="0"/>
              </a:rPr>
              <a:t>Unmanned Ground Vehicle (UGV)</a:t>
            </a:r>
          </a:p>
        </p:txBody>
      </p:sp>
      <p:sp>
        <p:nvSpPr>
          <p:cNvPr id="21" name="Rectangle 20"/>
          <p:cNvSpPr/>
          <p:nvPr/>
        </p:nvSpPr>
        <p:spPr>
          <a:xfrm>
            <a:off x="398690" y="1604487"/>
            <a:ext cx="8669110" cy="369332"/>
          </a:xfrm>
          <a:prstGeom prst="rect">
            <a:avLst/>
          </a:prstGeom>
        </p:spPr>
        <p:txBody>
          <a:bodyPr wrap="square">
            <a:spAutoFit/>
          </a:bodyPr>
          <a:lstStyle/>
          <a:p>
            <a:endParaRPr lang="tr-TR" dirty="0">
              <a:latin typeface="Arial" panose="020B0604020202020204" pitchFamily="34" charset="0"/>
              <a:cs typeface="Arial" panose="020B0604020202020204" pitchFamily="34" charset="0"/>
            </a:endParaRPr>
          </a:p>
        </p:txBody>
      </p:sp>
      <p:sp>
        <p:nvSpPr>
          <p:cNvPr id="23" name="object 2"/>
          <p:cNvSpPr txBox="1"/>
          <p:nvPr/>
        </p:nvSpPr>
        <p:spPr>
          <a:xfrm>
            <a:off x="752449" y="1945993"/>
            <a:ext cx="4886351" cy="1531830"/>
          </a:xfrm>
          <a:prstGeom prst="rect">
            <a:avLst/>
          </a:prstGeom>
        </p:spPr>
        <p:txBody>
          <a:bodyPr vert="horz" wrap="square" lIns="0" tIns="13335" rIns="0" bIns="0" rtlCol="0">
            <a:spAutoFit/>
          </a:bodyPr>
          <a:lstStyle/>
          <a:p>
            <a:pPr marL="228600" indent="-216535" algn="just">
              <a:spcBef>
                <a:spcPts val="100"/>
              </a:spcBef>
              <a:buClr>
                <a:srgbClr val="00539F"/>
              </a:buClr>
              <a:buFont typeface="Arial"/>
              <a:buChar char="•"/>
              <a:tabLst>
                <a:tab pos="228600" algn="l"/>
                <a:tab pos="229235" algn="l"/>
              </a:tabLst>
            </a:pPr>
            <a:r>
              <a:rPr lang="tr-TR" b="1" spc="-5" dirty="0" smtClean="0">
                <a:latin typeface="Arial"/>
                <a:cs typeface="Arial"/>
              </a:rPr>
              <a:t>Legs</a:t>
            </a:r>
            <a:endParaRPr lang="en-US" b="1" spc="-5" dirty="0" smtClean="0">
              <a:latin typeface="Arial"/>
              <a:cs typeface="Arial"/>
            </a:endParaRPr>
          </a:p>
          <a:p>
            <a:pPr marL="443865" lvl="1" indent="-215900" algn="just">
              <a:lnSpc>
                <a:spcPct val="100000"/>
              </a:lnSpc>
              <a:spcBef>
                <a:spcPts val="1040"/>
              </a:spcBef>
              <a:buClr>
                <a:srgbClr val="00539F"/>
              </a:buClr>
              <a:buFont typeface="Symbol"/>
              <a:buChar char=""/>
              <a:tabLst>
                <a:tab pos="444500" algn="l"/>
              </a:tabLst>
            </a:pPr>
            <a:r>
              <a:rPr lang="tr-TR" sz="2400" spc="-7" baseline="1736" dirty="0" smtClean="0">
                <a:latin typeface="Arial"/>
                <a:cs typeface="Arial"/>
              </a:rPr>
              <a:t>Three legged system, easy to control and straightforward kinematic</a:t>
            </a:r>
          </a:p>
          <a:p>
            <a:pPr marL="443865" lvl="1" indent="-215900" algn="just">
              <a:lnSpc>
                <a:spcPct val="100000"/>
              </a:lnSpc>
              <a:spcBef>
                <a:spcPts val="1040"/>
              </a:spcBef>
              <a:buClr>
                <a:srgbClr val="00539F"/>
              </a:buClr>
              <a:buFont typeface="Symbol"/>
              <a:buChar char=""/>
              <a:tabLst>
                <a:tab pos="444500" algn="l"/>
              </a:tabLst>
            </a:pPr>
            <a:r>
              <a:rPr lang="tr-TR" sz="2400" spc="-7" baseline="1736" dirty="0" smtClean="0">
                <a:latin typeface="Arial"/>
                <a:cs typeface="Arial"/>
              </a:rPr>
              <a:t>Four legged system, more stable and higher safety for payload </a:t>
            </a:r>
          </a:p>
        </p:txBody>
      </p:sp>
      <p:sp>
        <p:nvSpPr>
          <p:cNvPr id="13" name="Text Placeholder 3"/>
          <p:cNvSpPr>
            <a:spLocks noGrp="1"/>
          </p:cNvSpPr>
          <p:nvPr>
            <p:ph type="body" sz="quarter" idx="4294967295"/>
          </p:nvPr>
        </p:nvSpPr>
        <p:spPr>
          <a:xfrm>
            <a:off x="624839" y="1513673"/>
            <a:ext cx="11484000" cy="276999"/>
          </a:xfrm>
          <a:prstGeom prst="rect">
            <a:avLst/>
          </a:prstGeom>
        </p:spPr>
        <p:txBody>
          <a:bodyPr/>
          <a:lstStyle/>
          <a:p>
            <a:r>
              <a:rPr lang="tr-TR" b="1" dirty="0" smtClean="0">
                <a:latin typeface="Arial" panose="020B0604020202020204" pitchFamily="34" charset="0"/>
                <a:cs typeface="Arial" panose="020B0604020202020204" pitchFamily="34" charset="0"/>
              </a:rPr>
              <a:t>Locomotion Systems</a:t>
            </a:r>
            <a:endParaRPr lang="tr-TR" b="1" dirty="0">
              <a:latin typeface="Arial" panose="020B0604020202020204" pitchFamily="34" charset="0"/>
              <a:cs typeface="Arial" panose="020B0604020202020204" pitchFamily="34" charset="0"/>
            </a:endParaRPr>
          </a:p>
        </p:txBody>
      </p:sp>
      <p:sp>
        <p:nvSpPr>
          <p:cNvPr id="14" name="object 2"/>
          <p:cNvSpPr txBox="1"/>
          <p:nvPr/>
        </p:nvSpPr>
        <p:spPr>
          <a:xfrm>
            <a:off x="752448" y="3721720"/>
            <a:ext cx="4886351" cy="1039387"/>
          </a:xfrm>
          <a:prstGeom prst="rect">
            <a:avLst/>
          </a:prstGeom>
        </p:spPr>
        <p:txBody>
          <a:bodyPr vert="horz" wrap="square" lIns="0" tIns="13335" rIns="0" bIns="0" rtlCol="0">
            <a:spAutoFit/>
          </a:bodyPr>
          <a:lstStyle/>
          <a:p>
            <a:pPr marL="228600" indent="-216535" algn="just">
              <a:spcBef>
                <a:spcPts val="100"/>
              </a:spcBef>
              <a:buClr>
                <a:srgbClr val="00539F"/>
              </a:buClr>
              <a:buFont typeface="Arial"/>
              <a:buChar char="•"/>
              <a:tabLst>
                <a:tab pos="228600" algn="l"/>
                <a:tab pos="229235" algn="l"/>
              </a:tabLst>
            </a:pPr>
            <a:r>
              <a:rPr lang="tr-TR" b="1" spc="-5" dirty="0" smtClean="0">
                <a:latin typeface="Arial"/>
                <a:cs typeface="Arial"/>
              </a:rPr>
              <a:t>Wheels</a:t>
            </a:r>
            <a:endParaRPr lang="en-US" b="1" spc="-5" dirty="0" smtClean="0">
              <a:latin typeface="Arial"/>
              <a:cs typeface="Arial"/>
            </a:endParaRPr>
          </a:p>
          <a:p>
            <a:pPr marL="443865" lvl="1" indent="-215900" algn="just">
              <a:lnSpc>
                <a:spcPct val="100000"/>
              </a:lnSpc>
              <a:spcBef>
                <a:spcPts val="1040"/>
              </a:spcBef>
              <a:buClr>
                <a:srgbClr val="00539F"/>
              </a:buClr>
              <a:buFont typeface="Symbol"/>
              <a:buChar char=""/>
              <a:tabLst>
                <a:tab pos="444500" algn="l"/>
              </a:tabLst>
            </a:pPr>
            <a:r>
              <a:rPr lang="tr-TR" sz="2400" spc="-7" baseline="1736" dirty="0" smtClean="0">
                <a:latin typeface="Arial"/>
                <a:cs typeface="Arial"/>
              </a:rPr>
              <a:t>M</a:t>
            </a:r>
            <a:r>
              <a:rPr lang="en-US" sz="2400" spc="-7" baseline="1736" dirty="0" smtClean="0">
                <a:latin typeface="Arial"/>
                <a:cs typeface="Arial"/>
              </a:rPr>
              <a:t>ove </a:t>
            </a:r>
            <a:r>
              <a:rPr lang="en-US" sz="2400" spc="-7" baseline="1736" dirty="0">
                <a:latin typeface="Arial"/>
                <a:cs typeface="Arial"/>
              </a:rPr>
              <a:t>easily on flat </a:t>
            </a:r>
            <a:r>
              <a:rPr lang="en-US" sz="2400" spc="-7" baseline="1736" dirty="0" smtClean="0">
                <a:latin typeface="Arial"/>
                <a:cs typeface="Arial"/>
              </a:rPr>
              <a:t>ground</a:t>
            </a:r>
            <a:endParaRPr lang="tr-TR" sz="2400" spc="-7" baseline="1736" dirty="0" smtClean="0">
              <a:latin typeface="Arial"/>
              <a:cs typeface="Arial"/>
            </a:endParaRPr>
          </a:p>
          <a:p>
            <a:pPr marL="443865" lvl="1" indent="-215900" algn="just">
              <a:lnSpc>
                <a:spcPct val="100000"/>
              </a:lnSpc>
              <a:spcBef>
                <a:spcPts val="1040"/>
              </a:spcBef>
              <a:buClr>
                <a:srgbClr val="00539F"/>
              </a:buClr>
              <a:buFont typeface="Symbol"/>
              <a:buChar char=""/>
              <a:tabLst>
                <a:tab pos="444500" algn="l"/>
              </a:tabLst>
            </a:pPr>
            <a:r>
              <a:rPr lang="tr-TR" sz="2400" spc="-7" baseline="1736" dirty="0" smtClean="0">
                <a:latin typeface="Arial"/>
                <a:cs typeface="Arial"/>
              </a:rPr>
              <a:t>I</a:t>
            </a:r>
            <a:r>
              <a:rPr lang="en-US" sz="2400" spc="-7" baseline="1736" dirty="0" smtClean="0">
                <a:latin typeface="Arial"/>
                <a:cs typeface="Arial"/>
              </a:rPr>
              <a:t>nefficient </a:t>
            </a:r>
            <a:r>
              <a:rPr lang="en-US" sz="2400" spc="-7" baseline="1736" dirty="0">
                <a:latin typeface="Arial"/>
                <a:cs typeface="Arial"/>
              </a:rPr>
              <a:t>at rovering and navigating on obstacles</a:t>
            </a:r>
            <a:endParaRPr lang="tr-TR" sz="2400" spc="-7" baseline="1736" dirty="0" smtClean="0">
              <a:latin typeface="Arial"/>
              <a:cs typeface="Arial"/>
            </a:endParaRPr>
          </a:p>
        </p:txBody>
      </p:sp>
      <p:sp>
        <p:nvSpPr>
          <p:cNvPr id="15" name="object 2"/>
          <p:cNvSpPr txBox="1"/>
          <p:nvPr/>
        </p:nvSpPr>
        <p:spPr>
          <a:xfrm>
            <a:off x="5909665" y="1881486"/>
            <a:ext cx="5410200" cy="1039387"/>
          </a:xfrm>
          <a:prstGeom prst="rect">
            <a:avLst/>
          </a:prstGeom>
        </p:spPr>
        <p:txBody>
          <a:bodyPr vert="horz" wrap="square" lIns="0" tIns="13335" rIns="0" bIns="0" rtlCol="0">
            <a:spAutoFit/>
          </a:bodyPr>
          <a:lstStyle/>
          <a:p>
            <a:pPr marL="228600" indent="-216535" algn="just">
              <a:spcBef>
                <a:spcPts val="100"/>
              </a:spcBef>
              <a:buClr>
                <a:srgbClr val="00539F"/>
              </a:buClr>
              <a:buFont typeface="Arial"/>
              <a:buChar char="•"/>
              <a:tabLst>
                <a:tab pos="228600" algn="l"/>
                <a:tab pos="229235" algn="l"/>
              </a:tabLst>
            </a:pPr>
            <a:r>
              <a:rPr lang="tr-TR" b="1" spc="-5" dirty="0" smtClean="0">
                <a:latin typeface="Arial"/>
                <a:cs typeface="Arial"/>
              </a:rPr>
              <a:t>Track</a:t>
            </a:r>
            <a:endParaRPr lang="en-US" b="1" spc="-5" dirty="0" smtClean="0">
              <a:latin typeface="Arial"/>
              <a:cs typeface="Arial"/>
            </a:endParaRPr>
          </a:p>
          <a:p>
            <a:pPr marL="443865" lvl="1" indent="-215900" algn="just">
              <a:lnSpc>
                <a:spcPct val="100000"/>
              </a:lnSpc>
              <a:spcBef>
                <a:spcPts val="1040"/>
              </a:spcBef>
              <a:buClr>
                <a:srgbClr val="00539F"/>
              </a:buClr>
              <a:buFont typeface="Symbol"/>
              <a:buChar char=""/>
              <a:tabLst>
                <a:tab pos="444500" algn="l"/>
              </a:tabLst>
            </a:pPr>
            <a:r>
              <a:rPr lang="tr-TR" sz="2400" spc="-7" baseline="1736" dirty="0" smtClean="0">
                <a:latin typeface="Arial"/>
                <a:cs typeface="Arial"/>
              </a:rPr>
              <a:t>Higher </a:t>
            </a:r>
            <a:r>
              <a:rPr lang="tr-TR" sz="2400" spc="-7" baseline="1736" dirty="0">
                <a:latin typeface="Arial"/>
                <a:cs typeface="Arial"/>
              </a:rPr>
              <a:t>grip on </a:t>
            </a:r>
            <a:r>
              <a:rPr lang="tr-TR" sz="2400" spc="-7" baseline="1736" dirty="0" smtClean="0">
                <a:latin typeface="Arial"/>
                <a:cs typeface="Arial"/>
              </a:rPr>
              <a:t>terrain, </a:t>
            </a:r>
            <a:r>
              <a:rPr lang="en-US" sz="2400" spc="-7" baseline="1736" dirty="0">
                <a:latin typeface="Arial"/>
                <a:cs typeface="Arial"/>
              </a:rPr>
              <a:t>easier to navigate over obstacles</a:t>
            </a:r>
            <a:endParaRPr lang="tr-TR" sz="2400" spc="-7" baseline="1736" dirty="0" smtClean="0">
              <a:latin typeface="Arial"/>
              <a:cs typeface="Arial"/>
            </a:endParaRPr>
          </a:p>
          <a:p>
            <a:pPr marL="443865" lvl="1" indent="-215900" algn="just">
              <a:lnSpc>
                <a:spcPct val="100000"/>
              </a:lnSpc>
              <a:spcBef>
                <a:spcPts val="1040"/>
              </a:spcBef>
              <a:buClr>
                <a:srgbClr val="00539F"/>
              </a:buClr>
              <a:buFont typeface="Symbol"/>
              <a:buChar char=""/>
              <a:tabLst>
                <a:tab pos="444500" algn="l"/>
              </a:tabLst>
            </a:pPr>
            <a:r>
              <a:rPr lang="tr-TR" sz="2400" spc="-7" baseline="1736" dirty="0" smtClean="0">
                <a:latin typeface="Arial"/>
                <a:cs typeface="Arial"/>
              </a:rPr>
              <a:t>Slow steering</a:t>
            </a:r>
          </a:p>
        </p:txBody>
      </p:sp>
    </p:spTree>
    <p:extLst>
      <p:ext uri="{BB962C8B-B14F-4D97-AF65-F5344CB8AC3E}">
        <p14:creationId xmlns:p14="http://schemas.microsoft.com/office/powerpoint/2010/main" val="193142670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1807</TotalTime>
  <Words>2401</Words>
  <Application>Microsoft Office PowerPoint</Application>
  <PresentationFormat>Widescreen</PresentationFormat>
  <Paragraphs>335</Paragraphs>
  <Slides>29</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Symbol</vt:lpstr>
      <vt:lpstr>Office Theme</vt:lpstr>
      <vt:lpstr>PowerPoint Presentation</vt:lpstr>
      <vt:lpstr>Table of contents</vt:lpstr>
      <vt:lpstr>PowerPoint Presentation</vt:lpstr>
      <vt:lpstr>Introduction</vt:lpstr>
      <vt:lpstr>PowerPoint Presentation</vt:lpstr>
      <vt:lpstr>Techniques and Systems Developed for Disaster Scenarios</vt:lpstr>
      <vt:lpstr>Techniques and Systems Developed for Disaster Scenarios</vt:lpstr>
      <vt:lpstr>Techniques and Systems Developed for Disaster Scenarios</vt:lpstr>
      <vt:lpstr>Techniques and Systems Developed for Disaster Scenarios</vt:lpstr>
      <vt:lpstr>Techniques and Systems Developed for Disaster Scenarios</vt:lpstr>
      <vt:lpstr>Techniques and Systems Developed for Disaster Scenarios</vt:lpstr>
      <vt:lpstr>Techniques and Systems Developed for Disaster Scenarios</vt:lpstr>
      <vt:lpstr>Techniques and Systems Developed for Disaster Scenarios</vt:lpstr>
      <vt:lpstr>Techniques and Systems Developed for Disaster Scenarios</vt:lpstr>
      <vt:lpstr>PowerPoint Presentation</vt:lpstr>
      <vt:lpstr>Examples of Mobile Robots In Disasters</vt:lpstr>
      <vt:lpstr>Examples of Mobile Robots In Disasters</vt:lpstr>
      <vt:lpstr>Examples of Mobile Robots In Disasters</vt:lpstr>
      <vt:lpstr>Examples of Mobile Robots In Disasters</vt:lpstr>
      <vt:lpstr>Examples of Mobile Robots In Disasters</vt:lpstr>
      <vt:lpstr>PowerPoint Presentation</vt:lpstr>
      <vt:lpstr>Future of Mobile Robotics in Disaster Scenarios</vt:lpstr>
      <vt:lpstr>Future of Mobile Robotics in Disaster Scenarios</vt:lpstr>
      <vt:lpstr>Future of Mobile Robotics in Disaster Scenarios</vt:lpstr>
      <vt:lpstr>PowerPoint Presentation</vt:lpstr>
      <vt:lpstr>Summary</vt:lpstr>
      <vt:lpstr>Thank you for your attention</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Joern Thieling</dc:creator>
  <cp:lastModifiedBy>oguzz altan</cp:lastModifiedBy>
  <cp:revision>915</cp:revision>
  <dcterms:created xsi:type="dcterms:W3CDTF">2021-06-29T20:59:53Z</dcterms:created>
  <dcterms:modified xsi:type="dcterms:W3CDTF">2021-07-07T10:54:22Z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2021-04-07T00:00:00Z</vt:filetime>
  </property>
  <property fmtid="{D5CDD505-2E9C-101B-9397-08002B2CF9AE}" pid="3" name="Creator">
    <vt:lpwstr>Microsoft® PowerPoint® 2016</vt:lpwstr>
  </property>
  <property fmtid="{D5CDD505-2E9C-101B-9397-08002B2CF9AE}" pid="4" name="LastSaved">
    <vt:filetime>2021-06-29T00:00:00Z</vt:filetime>
  </property>
</Properties>
</file>